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90"/>
  </p:notesMasterIdLst>
  <p:sldIdLst>
    <p:sldId id="314" r:id="rId2"/>
    <p:sldId id="256" r:id="rId3"/>
    <p:sldId id="385" r:id="rId4"/>
    <p:sldId id="296" r:id="rId5"/>
    <p:sldId id="298" r:id="rId6"/>
    <p:sldId id="299" r:id="rId7"/>
    <p:sldId id="304" r:id="rId8"/>
    <p:sldId id="307" r:id="rId9"/>
    <p:sldId id="305" r:id="rId10"/>
    <p:sldId id="306" r:id="rId11"/>
    <p:sldId id="308" r:id="rId12"/>
    <p:sldId id="309" r:id="rId13"/>
    <p:sldId id="332" r:id="rId14"/>
    <p:sldId id="310" r:id="rId15"/>
    <p:sldId id="311" r:id="rId16"/>
    <p:sldId id="312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33" r:id="rId28"/>
    <p:sldId id="325" r:id="rId29"/>
    <p:sldId id="330" r:id="rId30"/>
    <p:sldId id="257" r:id="rId31"/>
    <p:sldId id="367" r:id="rId32"/>
    <p:sldId id="368" r:id="rId33"/>
    <p:sldId id="369" r:id="rId34"/>
    <p:sldId id="370" r:id="rId35"/>
    <p:sldId id="261" r:id="rId36"/>
    <p:sldId id="342" r:id="rId37"/>
    <p:sldId id="264" r:id="rId38"/>
    <p:sldId id="265" r:id="rId39"/>
    <p:sldId id="357" r:id="rId40"/>
    <p:sldId id="386" r:id="rId41"/>
    <p:sldId id="266" r:id="rId42"/>
    <p:sldId id="351" r:id="rId43"/>
    <p:sldId id="387" r:id="rId44"/>
    <p:sldId id="381" r:id="rId45"/>
    <p:sldId id="262" r:id="rId46"/>
    <p:sldId id="263" r:id="rId47"/>
    <p:sldId id="267" r:id="rId48"/>
    <p:sldId id="268" r:id="rId49"/>
    <p:sldId id="269" r:id="rId50"/>
    <p:sldId id="270" r:id="rId51"/>
    <p:sldId id="271" r:id="rId52"/>
    <p:sldId id="259" r:id="rId53"/>
    <p:sldId id="272" r:id="rId54"/>
    <p:sldId id="273" r:id="rId55"/>
    <p:sldId id="274" r:id="rId56"/>
    <p:sldId id="275" r:id="rId57"/>
    <p:sldId id="276" r:id="rId58"/>
    <p:sldId id="358" r:id="rId59"/>
    <p:sldId id="278" r:id="rId60"/>
    <p:sldId id="279" r:id="rId61"/>
    <p:sldId id="280" r:id="rId62"/>
    <p:sldId id="281" r:id="rId63"/>
    <p:sldId id="382" r:id="rId64"/>
    <p:sldId id="282" r:id="rId65"/>
    <p:sldId id="283" r:id="rId66"/>
    <p:sldId id="383" r:id="rId67"/>
    <p:sldId id="284" r:id="rId68"/>
    <p:sldId id="344" r:id="rId69"/>
    <p:sldId id="345" r:id="rId70"/>
    <p:sldId id="286" r:id="rId71"/>
    <p:sldId id="287" r:id="rId72"/>
    <p:sldId id="347" r:id="rId73"/>
    <p:sldId id="352" r:id="rId74"/>
    <p:sldId id="384" r:id="rId75"/>
    <p:sldId id="288" r:id="rId76"/>
    <p:sldId id="290" r:id="rId77"/>
    <p:sldId id="289" r:id="rId78"/>
    <p:sldId id="301" r:id="rId79"/>
    <p:sldId id="302" r:id="rId80"/>
    <p:sldId id="303" r:id="rId81"/>
    <p:sldId id="372" r:id="rId82"/>
    <p:sldId id="373" r:id="rId83"/>
    <p:sldId id="374" r:id="rId84"/>
    <p:sldId id="376" r:id="rId85"/>
    <p:sldId id="377" r:id="rId86"/>
    <p:sldId id="355" r:id="rId87"/>
    <p:sldId id="379" r:id="rId88"/>
    <p:sldId id="380" r:id="rId89"/>
  </p:sldIdLst>
  <p:sldSz cx="12192000" cy="6858000"/>
  <p:notesSz cx="6858000" cy="9144000"/>
  <p:embeddedFontLst>
    <p:embeddedFont>
      <p:font typeface="Cambria Math" panose="02040503050406030204" pitchFamily="18" charset="0"/>
      <p:regular r:id="rId91"/>
    </p:embeddedFont>
    <p:embeddedFont>
      <p:font typeface="Caveat" panose="020B0604020202020204" pitchFamily="34" charset="0"/>
      <p:regular r:id="rId92"/>
      <p:bold r:id="rId93"/>
    </p:embeddedFont>
    <p:embeddedFont>
      <p:font typeface="Century Gothic" panose="020B0502020202020204" pitchFamily="34" charset="0"/>
      <p:regular r:id="rId94"/>
      <p:bold r:id="rId95"/>
      <p:italic r:id="rId96"/>
      <p:boldItalic r:id="rId97"/>
    </p:embeddedFont>
    <p:embeddedFont>
      <p:font typeface="Corbel" panose="020B0503020204020204" pitchFamily="34" charset="0"/>
      <p:regular r:id="rId98"/>
      <p:bold r:id="rId99"/>
      <p:italic r:id="rId100"/>
      <p:boldItalic r:id="rId101"/>
    </p:embeddedFont>
    <p:embeddedFont>
      <p:font typeface="Pacifico" pitchFamily="2" charset="77"/>
      <p:regular r:id="rId102"/>
    </p:embeddedFont>
    <p:embeddedFont>
      <p:font typeface="Titillium Web" pitchFamily="2" charset="77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hWFExc1hRx8z873aigl4qqUPK9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1D3AFC-3449-4171-A0D6-3C055D9E88AF}">
  <a:tblStyle styleId="{881D3AFC-3449-4171-A0D6-3C055D9E8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27E023-5DD0-4EC4-835D-D87CAD8F0F6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E7"/>
          </a:solidFill>
        </a:fill>
      </a:tcStyle>
    </a:wholeTbl>
    <a:band1H>
      <a:tcTxStyle b="off" i="off"/>
      <a:tcStyle>
        <a:tcBdr/>
        <a:fill>
          <a:solidFill>
            <a:srgbClr val="D6CAC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6CAC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B11C3D2-2B7F-4C0E-B746-A4FF7490DF66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7" autoAdjust="0"/>
    <p:restoredTop sz="96247" autoAdjust="0"/>
  </p:normalViewPr>
  <p:slideViewPr>
    <p:cSldViewPr snapToGrid="0">
      <p:cViewPr varScale="1">
        <p:scale>
          <a:sx n="124" d="100"/>
          <a:sy n="124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customschemas.google.com/relationships/presentationmetadata" Target="meta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tillium Web" panose="00000500000000000000" pitchFamily="2" charset="0"/>
                <a:ea typeface="Calibri"/>
                <a:cs typeface="Arial" panose="020B0604020202020204" pitchFamily="34" charset="0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Titillium Web" panose="00000500000000000000" pitchFamily="2" charset="0"/>
                <a:cs typeface="Arial" panose="020B0604020202020204" pitchFamily="34" charset="0"/>
              </a:defRPr>
            </a:lvl1pPr>
          </a:lstStyle>
          <a:p>
            <a:pPr algn="r">
              <a:buSzPts val="12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  <a:ea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200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1" name="Google Shape;45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65" name="Google Shape;46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73" name="Google Shape;47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1" name="Google Shape;48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9" name="Google Shape;48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6" name="Google Shape;49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02" name="Google Shape;50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0" name="Google Shape;5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24" name="Google Shape;5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31" name="Google Shape;53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7" name="Google Shape;3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91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39" name="Google Shape;5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51" name="Google Shape;55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61" name="Google Shape;5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68" name="Google Shape;568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78" name="Google Shape;57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86" name="Google Shape;5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>
          <a:extLst>
            <a:ext uri="{FF2B5EF4-FFF2-40B4-BE49-F238E27FC236}">
              <a16:creationId xmlns:a16="http://schemas.microsoft.com/office/drawing/2014/main" id="{B0AB7076-13E5-7693-73DC-16A5E3EB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:notes">
            <a:extLst>
              <a:ext uri="{FF2B5EF4-FFF2-40B4-BE49-F238E27FC236}">
                <a16:creationId xmlns:a16="http://schemas.microsoft.com/office/drawing/2014/main" id="{DE3AC9EA-67F5-9DB3-3233-5FFE76DB3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68" name="Google Shape;568;p79:notes">
            <a:extLst>
              <a:ext uri="{FF2B5EF4-FFF2-40B4-BE49-F238E27FC236}">
                <a16:creationId xmlns:a16="http://schemas.microsoft.com/office/drawing/2014/main" id="{68BEE85E-6AD2-0B03-0A71-FF0B9C365C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0002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93" name="Google Shape;5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0" name="Google Shape;5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0283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7" name="Google Shape;3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5892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027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588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4953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3253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0" name="Google Shape;5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4706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613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770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0" name="Google Shape;5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950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510" name="Google Shape;5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271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67" name="Google Shape;36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764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87" name="Google Shape;3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5164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94" name="Google Shape;39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97048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12524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32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54268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33955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38" name="Google Shape;43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28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8" name="Google Shape;45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tillium Web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44" name="Google Shape;4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>
            <a:spLocks noGrp="1"/>
          </p:cNvSpPr>
          <p:nvPr>
            <p:ph type="ctrTitle"/>
          </p:nvPr>
        </p:nvSpPr>
        <p:spPr>
          <a:xfrm>
            <a:off x="914400" y="787400"/>
            <a:ext cx="1066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A0019"/>
                </a:solidFill>
                <a:latin typeface="Titillium Web" panose="000005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50"/>
          <p:cNvSpPr txBox="1">
            <a:spLocks noGrp="1"/>
          </p:cNvSpPr>
          <p:nvPr>
            <p:ph type="body" idx="1"/>
          </p:nvPr>
        </p:nvSpPr>
        <p:spPr>
          <a:xfrm>
            <a:off x="914400" y="2921000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  <a:latin typeface="Titillium Web" panose="00000500000000000000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17" name="Google Shape;17;p50"/>
          <p:cNvSpPr txBox="1">
            <a:spLocks noGrp="1"/>
          </p:cNvSpPr>
          <p:nvPr>
            <p:ph type="body" idx="2"/>
          </p:nvPr>
        </p:nvSpPr>
        <p:spPr>
          <a:xfrm>
            <a:off x="914400" y="3530600"/>
            <a:ext cx="106680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595959"/>
                </a:solidFill>
                <a:latin typeface="Titillium Web" panose="00000500000000000000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 dirty="0"/>
          </a:p>
        </p:txBody>
      </p:sp>
      <p:pic>
        <p:nvPicPr>
          <p:cNvPr id="18" name="Google Shape;18;p50" descr="/Users/ranja/Documents/5-resources/ppt/2018 ppt-with R/new/working files/graphics_HD-title-maro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13960"/>
            <a:ext cx="12192000" cy="1844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23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cap="none">
                <a:latin typeface="Titillium Web" panose="000005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5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latin typeface="Titillium Web" panose="00000500000000000000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None/>
              <a:defRPr sz="1867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SzPts val="1467"/>
              <a:buFont typeface="Arial"/>
              <a:buNone/>
              <a:defRPr sz="1467"/>
            </a:lvl4pPr>
            <a:lvl5pPr marL="2286000" lvl="4" indent="-228600" algn="l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SzPts val="1467"/>
              <a:buFont typeface="Arial"/>
              <a:buNone/>
              <a:defRPr sz="1467"/>
            </a:lvl5pPr>
            <a:lvl6pPr marL="2743200" lvl="5" indent="-228600" algn="l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SzPts val="1467"/>
              <a:buFont typeface="Arial"/>
              <a:buNone/>
              <a:defRPr sz="1467"/>
            </a:lvl6pPr>
            <a:lvl7pPr marL="3200400" lvl="6" indent="-228600" algn="l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SzPts val="1467"/>
              <a:buFont typeface="Arial"/>
              <a:buNone/>
              <a:defRPr sz="1467"/>
            </a:lvl7pPr>
            <a:lvl8pPr marL="3657600" lvl="7" indent="-228600" algn="l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SzPts val="1467"/>
              <a:buFont typeface="Arial"/>
              <a:buNone/>
              <a:defRPr sz="1467"/>
            </a:lvl8pPr>
            <a:lvl9pPr marL="4114800" lvl="8" indent="-228600" algn="l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SzPts val="1467"/>
              <a:buFont typeface="Arial"/>
              <a:buNone/>
              <a:defRPr sz="1467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28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3"/>
          <p:cNvSpPr txBox="1">
            <a:spLocks noGrp="1"/>
          </p:cNvSpPr>
          <p:nvPr>
            <p:ph type="body" idx="1" hasCustomPrompt="1"/>
          </p:nvPr>
        </p:nvSpPr>
        <p:spPr>
          <a:xfrm>
            <a:off x="198408" y="1447800"/>
            <a:ext cx="5745192" cy="490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  <a:defRPr sz="2800">
                <a:latin typeface="+mn-lt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>
                <a:latin typeface="+mn-l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✔"/>
              <a:defRPr sz="2000">
                <a:latin typeface="+mn-lt"/>
              </a:defRPr>
            </a:lvl3pPr>
            <a:lvl4pPr marL="1828800" lvl="3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–"/>
              <a:defRPr sz="1867"/>
            </a:lvl4pPr>
            <a:lvl5pPr marL="2286000" lvl="4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5pPr>
            <a:lvl6pPr marL="2743200" lvl="5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6pPr>
            <a:lvl7pPr marL="3200400" lvl="6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7pPr>
            <a:lvl8pPr marL="3657600" lvl="7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8pPr>
            <a:lvl9pPr marL="4114800" lvl="8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  <a:endParaRPr dirty="0"/>
          </a:p>
        </p:txBody>
      </p:sp>
      <p:sp>
        <p:nvSpPr>
          <p:cNvPr id="29" name="Google Shape;29;p53"/>
          <p:cNvSpPr txBox="1">
            <a:spLocks noGrp="1"/>
          </p:cNvSpPr>
          <p:nvPr>
            <p:ph type="body" idx="2" hasCustomPrompt="1"/>
          </p:nvPr>
        </p:nvSpPr>
        <p:spPr>
          <a:xfrm>
            <a:off x="6141527" y="1447800"/>
            <a:ext cx="5745191" cy="490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  <a:defRPr sz="2800">
                <a:latin typeface="+mn-lt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>
                <a:latin typeface="+mn-l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✔"/>
              <a:defRPr sz="2000">
                <a:latin typeface="+mn-lt"/>
              </a:defRPr>
            </a:lvl3pPr>
            <a:lvl4pPr marL="1828800" lvl="3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–"/>
              <a:defRPr sz="1867"/>
            </a:lvl4pPr>
            <a:lvl5pPr marL="2286000" lvl="4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5pPr>
            <a:lvl6pPr marL="2743200" lvl="5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6pPr>
            <a:lvl7pPr marL="3200400" lvl="6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7pPr>
            <a:lvl8pPr marL="3657600" lvl="7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8pPr>
            <a:lvl9pPr marL="4114800" lvl="8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SzPts val="1867"/>
              <a:buFont typeface="Arial"/>
              <a:buChar char="»"/>
              <a:defRPr sz="1867"/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  <a:endParaRPr dirty="0"/>
          </a:p>
        </p:txBody>
      </p:sp>
      <p:sp>
        <p:nvSpPr>
          <p:cNvPr id="2" name="Google Shape;10;p49">
            <a:extLst>
              <a:ext uri="{FF2B5EF4-FFF2-40B4-BE49-F238E27FC236}">
                <a16:creationId xmlns:a16="http://schemas.microsoft.com/office/drawing/2014/main" id="{0BFCEC3F-29AE-E846-4397-899958273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408" y="109468"/>
            <a:ext cx="1184406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Titillium Web" panose="00000500000000000000" pitchFamily="2" charset="0"/>
                <a:ea typeface="Titillium Web" panose="000005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67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97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6"/>
          <p:cNvSpPr txBox="1">
            <a:spLocks noGrp="1"/>
          </p:cNvSpPr>
          <p:nvPr>
            <p:ph type="sldNum" idx="12"/>
          </p:nvPr>
        </p:nvSpPr>
        <p:spPr>
          <a:xfrm>
            <a:off x="10678602" y="6469381"/>
            <a:ext cx="81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Titillium Web" panose="00000500000000000000" pitchFamily="2" charset="0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Google Shape;10;p49">
            <a:extLst>
              <a:ext uri="{FF2B5EF4-FFF2-40B4-BE49-F238E27FC236}">
                <a16:creationId xmlns:a16="http://schemas.microsoft.com/office/drawing/2014/main" id="{0978DF6A-9A05-23CE-0DC5-5D2D5D0827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408" y="109468"/>
            <a:ext cx="1184406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Titillium Web" panose="00000500000000000000" pitchFamily="2" charset="0"/>
                <a:ea typeface="Titillium Web" panose="000005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Google Shape;11;p49">
            <a:extLst>
              <a:ext uri="{FF2B5EF4-FFF2-40B4-BE49-F238E27FC236}">
                <a16:creationId xmlns:a16="http://schemas.microsoft.com/office/drawing/2014/main" id="{B5709F3E-C7A2-3F26-2289-4F8F663DB46A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198408" y="1447799"/>
            <a:ext cx="11844066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rgbClr val="595959"/>
                </a:solidFill>
                <a:latin typeface="+mn-lt"/>
                <a:ea typeface="Titillium Web" panose="00000500000000000000" pitchFamily="2" charset="0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rgbClr val="595959"/>
                </a:solidFill>
                <a:latin typeface="+mn-lt"/>
                <a:ea typeface="Titillium Web" panose="00000500000000000000" pitchFamily="2" charset="0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Noto Sans Symbols"/>
              <a:buChar char="✔"/>
              <a:defRPr sz="2000" b="0" i="0" u="none" strike="noStrike" cap="none">
                <a:solidFill>
                  <a:srgbClr val="595959"/>
                </a:solidFill>
                <a:latin typeface="+mn-lt"/>
                <a:ea typeface="Titillium Web" panose="00000500000000000000" pitchFamily="2" charset="0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87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198408" y="109468"/>
            <a:ext cx="1184406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7A00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198408" y="1447799"/>
            <a:ext cx="11844066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Noto Sans Symbols"/>
              <a:buChar char="✔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df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df</a:t>
            </a:r>
            <a:endParaRPr lang="en-US" dirty="0"/>
          </a:p>
          <a:p>
            <a:pPr lvl="2"/>
            <a:r>
              <a:rPr lang="en-US" dirty="0"/>
              <a:t>  </a:t>
            </a:r>
            <a:r>
              <a:rPr lang="en-US" dirty="0" err="1"/>
              <a:t>df</a:t>
            </a:r>
            <a:endParaRPr dirty="0"/>
          </a:p>
        </p:txBody>
      </p:sp>
      <p:pic>
        <p:nvPicPr>
          <p:cNvPr id="12" name="Google Shape;12;p49" descr="/Users/ranja/Documents/5-resources/ppt/2018 ppt-with R/new/working files/graphics_HD-M-maroon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6469381"/>
            <a:ext cx="12192000" cy="3886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9"/>
          <p:cNvSpPr txBox="1">
            <a:spLocks noGrp="1"/>
          </p:cNvSpPr>
          <p:nvPr>
            <p:ph type="sldNum" idx="12"/>
          </p:nvPr>
        </p:nvSpPr>
        <p:spPr>
          <a:xfrm>
            <a:off x="10678602" y="6469381"/>
            <a:ext cx="81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tillium Web" panose="00000500000000000000" pitchFamily="2" charset="0"/>
                <a:ea typeface="Titillium Web" panose="00000500000000000000" pitchFamily="2" charset="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BD7D-3C01-B391-080B-54BA77F16936}"/>
              </a:ext>
            </a:extLst>
          </p:cNvPr>
          <p:cNvSpPr txBox="1"/>
          <p:nvPr userDrawn="1"/>
        </p:nvSpPr>
        <p:spPr>
          <a:xfrm>
            <a:off x="116457" y="6525191"/>
            <a:ext cx="1578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tillium Web" panose="00000500000000000000" pitchFamily="2" charset="0"/>
              </a:rPr>
              <a:t>CSCI 5541 NLP</a:t>
            </a:r>
          </a:p>
        </p:txBody>
      </p:sp>
    </p:spTree>
    <p:extLst>
      <p:ext uri="{BB962C8B-B14F-4D97-AF65-F5344CB8AC3E}">
        <p14:creationId xmlns:p14="http://schemas.microsoft.com/office/powerpoint/2010/main" val="12485313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60" r:id="rId4"/>
    <p:sldLayoutId id="214748366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Titillium Web" panose="00000500000000000000" pitchFamily="2" charset="0"/>
          <a:ea typeface="Titillium Web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tillium Web" panose="00000500000000000000" pitchFamily="2" charset="0"/>
          <a:ea typeface="Titillium Web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tillium Web" panose="00000500000000000000" pitchFamily="2" charset="0"/>
          <a:ea typeface="Titillium Web" panose="00000500000000000000" pitchFamily="2" charset="0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itillium Web" panose="00000500000000000000" pitchFamily="2" charset="0"/>
          <a:ea typeface="Titillium Web" panose="00000500000000000000" pitchFamily="2" charset="0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imtmooney.github.io/Courses/S25/index.html#inf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anvas.umn.edu/courses/483164/external_tools/7748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pqa.cs.pitt.edu/lexicons/subj_lexico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arser.kitaev.io/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eper-deep-learning-tr/ad%C4%B1m-ad%C4%B1m-forward-and-back-propagation-cf4cd18276ee" TargetMode="External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ross_validation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aperswithcod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sst2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914400" y="787400"/>
            <a:ext cx="1066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1400"/>
              <a:buFont typeface="Arial"/>
              <a:buNone/>
            </a:pPr>
            <a:r>
              <a:rPr lang="en-US" sz="4000" dirty="0"/>
              <a:t>CSCI 5541: Natural Language Processing</a:t>
            </a:r>
            <a:endParaRPr dirty="0"/>
          </a:p>
        </p:txBody>
      </p:sp>
      <p:sp>
        <p:nvSpPr>
          <p:cNvPr id="63" name="Google Shape;63;p1"/>
          <p:cNvSpPr txBox="1">
            <a:spLocks noGrp="1"/>
          </p:cNvSpPr>
          <p:nvPr>
            <p:ph type="body" idx="1"/>
          </p:nvPr>
        </p:nvSpPr>
        <p:spPr>
          <a:xfrm>
            <a:off x="914400" y="2135975"/>
            <a:ext cx="1066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/>
              <a:t>Lecture 3: Text Classification</a:t>
            </a:r>
            <a:endParaRPr b="1" dirty="0"/>
          </a:p>
        </p:txBody>
      </p:sp>
      <p:sp>
        <p:nvSpPr>
          <p:cNvPr id="4" name="Google Shape;72;p13">
            <a:extLst>
              <a:ext uri="{FF2B5EF4-FFF2-40B4-BE49-F238E27FC236}">
                <a16:creationId xmlns:a16="http://schemas.microsoft.com/office/drawing/2014/main" id="{8DBF6090-E31F-A830-5677-F81F88DAD691}"/>
              </a:ext>
            </a:extLst>
          </p:cNvPr>
          <p:cNvSpPr txBox="1">
            <a:spLocks/>
          </p:cNvSpPr>
          <p:nvPr/>
        </p:nvSpPr>
        <p:spPr>
          <a:xfrm>
            <a:off x="914401" y="2824109"/>
            <a:ext cx="3321170" cy="5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Noto Sans Symbols"/>
              <a:buChar char="✔"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Noto Sans Symbols"/>
              <a:buNone/>
            </a:pPr>
            <a:r>
              <a:rPr lang="en-US" sz="1200" dirty="0">
                <a:latin typeface="+mn-lt"/>
              </a:rPr>
              <a:t>James Mooney</a:t>
            </a:r>
            <a:endParaRPr lang="en" sz="1200" dirty="0">
              <a:latin typeface="+mn-lt"/>
            </a:endParaRPr>
          </a:p>
        </p:txBody>
      </p:sp>
      <p:pic>
        <p:nvPicPr>
          <p:cNvPr id="6" name="Picture 2" descr="About Us | Agro Informatics">
            <a:extLst>
              <a:ext uri="{FF2B5EF4-FFF2-40B4-BE49-F238E27FC236}">
                <a16:creationId xmlns:a16="http://schemas.microsoft.com/office/drawing/2014/main" id="{E22B3AB1-03FB-9443-69C6-2EE6CA87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120" y="3347000"/>
            <a:ext cx="1662997" cy="13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59ABA46-EBD2-8B05-6D93-D2CBAB3B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897" y="3074807"/>
            <a:ext cx="1852794" cy="18527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53" name="Google Shape;453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Difficulty of task</a:t>
            </a:r>
            <a:endParaRPr dirty="0"/>
          </a:p>
        </p:txBody>
      </p:sp>
      <p:sp>
        <p:nvSpPr>
          <p:cNvPr id="454" name="Google Shape;454;p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Simplest task:</a:t>
            </a:r>
            <a:endParaRPr sz="36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Is the attitude of this text positive or negative (or neutral)?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More complex:</a:t>
            </a:r>
            <a:endParaRPr sz="36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Rank the attitude of this text from 1 to 5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Advanced:</a:t>
            </a:r>
            <a:endParaRPr sz="36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Detect the target (stance detection)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Detect source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..</a:t>
            </a:r>
            <a:endParaRPr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67" name="Google Shape;46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dirty="0"/>
              <a:t>What makes reviews hard to classify?</a:t>
            </a:r>
            <a:br>
              <a:rPr lang="en-US" sz="4000" dirty="0"/>
            </a:br>
            <a:r>
              <a:rPr lang="en-US" sz="2400" i="1" dirty="0"/>
              <a:t>Subtlety</a:t>
            </a:r>
            <a:endParaRPr sz="4000" i="1" dirty="0"/>
          </a:p>
        </p:txBody>
      </p:sp>
      <p:sp>
        <p:nvSpPr>
          <p:cNvPr id="469" name="Google Shape;469;p71"/>
          <p:cNvSpPr txBox="1"/>
          <p:nvPr/>
        </p:nvSpPr>
        <p:spPr>
          <a:xfrm>
            <a:off x="2270586" y="2106638"/>
            <a:ext cx="765082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“If you are reading this because it is your darling fragrance, please wear it at home exclusively, and tape the windows shut.”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70" name="Google Shape;470;p71"/>
          <p:cNvSpPr txBox="1"/>
          <p:nvPr/>
        </p:nvSpPr>
        <p:spPr>
          <a:xfrm>
            <a:off x="7155250" y="4082461"/>
            <a:ext cx="3048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Perfume review in 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Perfumes: the Guide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75" name="Google Shape;475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dirty="0"/>
              <a:t>What makes reviews hard to classify?</a:t>
            </a:r>
            <a:br>
              <a:rPr lang="en-US" sz="4000" dirty="0"/>
            </a:br>
            <a:r>
              <a:rPr lang="en-US" sz="2400" i="1" dirty="0"/>
              <a:t>Thwarted expectations and ordering effects</a:t>
            </a:r>
            <a:endParaRPr dirty="0"/>
          </a:p>
        </p:txBody>
      </p:sp>
      <p:sp>
        <p:nvSpPr>
          <p:cNvPr id="477" name="Google Shape;477;p72"/>
          <p:cNvSpPr txBox="1"/>
          <p:nvPr/>
        </p:nvSpPr>
        <p:spPr>
          <a:xfrm>
            <a:off x="3666226" y="1814532"/>
            <a:ext cx="8170637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“This film should be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29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brilliant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. It sounds like a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29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great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plot,  the actors are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29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first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29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grade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, and the supporting cast is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29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good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as well, and Stallone is attempting to deliver a good performance.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However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, it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can’t hold up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..”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78" name="Google Shape;478;p72"/>
          <p:cNvSpPr txBox="1"/>
          <p:nvPr/>
        </p:nvSpPr>
        <p:spPr>
          <a:xfrm>
            <a:off x="1173193" y="4192438"/>
            <a:ext cx="6452557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“Well as usual Keanu Reeves is nothing special, but surprisingly, the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29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very talented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Laurence Fishbourne is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not so good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either, I was surprised.”</a:t>
            </a:r>
            <a:endParaRPr kumimoji="0" sz="16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3FF8E-CEA6-507C-EFCF-380B0B81BC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19210-20B5-7E9F-E72A-C1CD565E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cs typeface="Arial"/>
                <a:sym typeface="Arial"/>
              </a:rPr>
              <a:t>What makes reviews hard to classify?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cs typeface="Arial"/>
                <a:sym typeface="Arial"/>
              </a:rPr>
            </a:b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cs typeface="Arial"/>
                <a:sym typeface="Arial"/>
              </a:rPr>
              <a:t>Subjectivity and degree of sentiment</a:t>
            </a:r>
            <a:endParaRPr lang="en-US" dirty="0"/>
          </a:p>
        </p:txBody>
      </p:sp>
      <p:pic>
        <p:nvPicPr>
          <p:cNvPr id="5" name="Google Shape;164;p17">
            <a:extLst>
              <a:ext uri="{FF2B5EF4-FFF2-40B4-BE49-F238E27FC236}">
                <a16:creationId xmlns:a16="http://schemas.microsoft.com/office/drawing/2014/main" id="{70D954B3-4B17-DF3B-77EC-A6EBF71017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8462" y="3240770"/>
            <a:ext cx="488243" cy="467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18">
            <a:extLst>
              <a:ext uri="{FF2B5EF4-FFF2-40B4-BE49-F238E27FC236}">
                <a16:creationId xmlns:a16="http://schemas.microsoft.com/office/drawing/2014/main" id="{E5FA1B3D-9357-0BC5-6DDC-6F1907675554}"/>
              </a:ext>
            </a:extLst>
          </p:cNvPr>
          <p:cNvSpPr/>
          <p:nvPr/>
        </p:nvSpPr>
        <p:spPr>
          <a:xfrm>
            <a:off x="3598088" y="1252468"/>
            <a:ext cx="3183720" cy="1872097"/>
          </a:xfrm>
          <a:prstGeom prst="roundRect">
            <a:avLst/>
          </a:prstGeom>
          <a:solidFill>
            <a:srgbClr val="BADD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tillium Web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BBD6D-725A-0FBD-0FEA-DC94857847E4}"/>
              </a:ext>
            </a:extLst>
          </p:cNvPr>
          <p:cNvSpPr txBox="1"/>
          <p:nvPr/>
        </p:nvSpPr>
        <p:spPr>
          <a:xfrm>
            <a:off x="3741060" y="1469954"/>
            <a:ext cx="2826888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33" b="1" dirty="0">
                <a:latin typeface="Titillium Web" pitchFamily="2" charset="77"/>
              </a:rPr>
              <a:t>A</a:t>
            </a:r>
            <a:r>
              <a:rPr lang="en-US" sz="2133" dirty="0">
                <a:latin typeface="Titillium Web" pitchFamily="2" charset="77"/>
              </a:rPr>
              <a:t>: I got 3 veggies and a side of fries for over a 11 dollars if you like homecooked food</a:t>
            </a:r>
            <a:endParaRPr lang="en-US" sz="2133" dirty="0">
              <a:latin typeface="Titillium Web" panose="00000500000000000000" pitchFamily="2" charset="0"/>
            </a:endParaRPr>
          </a:p>
        </p:txBody>
      </p:sp>
      <p:pic>
        <p:nvPicPr>
          <p:cNvPr id="8" name="Google Shape;164;p17">
            <a:extLst>
              <a:ext uri="{FF2B5EF4-FFF2-40B4-BE49-F238E27FC236}">
                <a16:creationId xmlns:a16="http://schemas.microsoft.com/office/drawing/2014/main" id="{78F0E0B1-4B87-BE0A-730D-3CE2FFA250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68540" y="3240770"/>
            <a:ext cx="488243" cy="46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4;p17">
            <a:extLst>
              <a:ext uri="{FF2B5EF4-FFF2-40B4-BE49-F238E27FC236}">
                <a16:creationId xmlns:a16="http://schemas.microsoft.com/office/drawing/2014/main" id="{EDEA9B16-1079-8C45-5C63-28E51A2638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97637" y="3240770"/>
            <a:ext cx="488243" cy="46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4;p17">
            <a:extLst>
              <a:ext uri="{FF2B5EF4-FFF2-40B4-BE49-F238E27FC236}">
                <a16:creationId xmlns:a16="http://schemas.microsoft.com/office/drawing/2014/main" id="{D76517B1-7FB5-0087-F728-FBEC080704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181" y="3240770"/>
            <a:ext cx="488243" cy="46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4;p17">
            <a:extLst>
              <a:ext uri="{FF2B5EF4-FFF2-40B4-BE49-F238E27FC236}">
                <a16:creationId xmlns:a16="http://schemas.microsoft.com/office/drawing/2014/main" id="{4575C6F3-4B1D-0C42-B1CA-255D54EB55F7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649" y="3240770"/>
            <a:ext cx="488243" cy="46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2B4C42-6627-DD19-AED8-2BAE8AEF1017}"/>
              </a:ext>
            </a:extLst>
          </p:cNvPr>
          <p:cNvSpPr txBox="1"/>
          <p:nvPr/>
        </p:nvSpPr>
        <p:spPr>
          <a:xfrm>
            <a:off x="1093507" y="5113103"/>
            <a:ext cx="2828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tillium Web" panose="00000500000000000000" pitchFamily="2" charset="0"/>
              </a:rPr>
              <a:t>Subjective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5A2EB-99FC-5E92-6258-03B89074B5E1}"/>
              </a:ext>
            </a:extLst>
          </p:cNvPr>
          <p:cNvSpPr txBox="1"/>
          <p:nvPr/>
        </p:nvSpPr>
        <p:spPr>
          <a:xfrm>
            <a:off x="4149682" y="5203926"/>
            <a:ext cx="7295556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latin typeface="Titillium Web" pitchFamily="2" charset="77"/>
              </a:rPr>
              <a:t>B is preferably more positive than A. (</a:t>
            </a:r>
            <a:r>
              <a:rPr lang="en-US" sz="2667" dirty="0">
                <a:solidFill>
                  <a:srgbClr val="FF0000"/>
                </a:solidFill>
                <a:latin typeface="Titillium Web" pitchFamily="2" charset="77"/>
              </a:rPr>
              <a:t>A &lt; B</a:t>
            </a:r>
            <a:r>
              <a:rPr lang="en-US" sz="2667" dirty="0">
                <a:latin typeface="Titillium Web" pitchFamily="2" charset="77"/>
              </a:rPr>
              <a:t>)</a:t>
            </a:r>
            <a:endParaRPr lang="en-US" sz="2667" dirty="0">
              <a:latin typeface="Titillium Web" panose="00000500000000000000" pitchFamily="2" charset="0"/>
            </a:endParaRPr>
          </a:p>
        </p:txBody>
      </p:sp>
      <p:pic>
        <p:nvPicPr>
          <p:cNvPr id="14" name="Google Shape;164;p17">
            <a:extLst>
              <a:ext uri="{FF2B5EF4-FFF2-40B4-BE49-F238E27FC236}">
                <a16:creationId xmlns:a16="http://schemas.microsoft.com/office/drawing/2014/main" id="{B49D5F3F-29C8-6F67-C4B9-9ABEA6EC4B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7353" y="1690527"/>
            <a:ext cx="488243" cy="46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4;p17">
            <a:extLst>
              <a:ext uri="{FF2B5EF4-FFF2-40B4-BE49-F238E27FC236}">
                <a16:creationId xmlns:a16="http://schemas.microsoft.com/office/drawing/2014/main" id="{1212B436-870A-C6E2-2B0E-9FB77CBAA8F5}"/>
              </a:ext>
            </a:extLst>
          </p:cNvPr>
          <p:cNvPicPr preferRelativeResize="0"/>
          <p:nvPr/>
        </p:nvPicPr>
        <p:blipFill>
          <a:blip r:embed="rId3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353" y="2364887"/>
            <a:ext cx="488243" cy="46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ounded Rectangular Callout 11">
            <a:extLst>
              <a:ext uri="{FF2B5EF4-FFF2-40B4-BE49-F238E27FC236}">
                <a16:creationId xmlns:a16="http://schemas.microsoft.com/office/drawing/2014/main" id="{C9607502-6291-9BDB-C135-85EBCA642559}"/>
              </a:ext>
            </a:extLst>
          </p:cNvPr>
          <p:cNvSpPr/>
          <p:nvPr/>
        </p:nvSpPr>
        <p:spPr>
          <a:xfrm>
            <a:off x="2337199" y="1520408"/>
            <a:ext cx="880959" cy="348532"/>
          </a:xfrm>
          <a:prstGeom prst="wedgeRoundRectCallout">
            <a:avLst>
              <a:gd name="adj1" fmla="val -56127"/>
              <a:gd name="adj2" fmla="val 42959"/>
              <a:gd name="adj3" fmla="val 16667"/>
            </a:avLst>
          </a:prstGeom>
          <a:solidFill>
            <a:srgbClr val="FFC000">
              <a:alpha val="25882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tillium Web" panose="00000500000000000000" pitchFamily="2" charset="0"/>
            </a:endParaRPr>
          </a:p>
        </p:txBody>
      </p:sp>
      <p:sp>
        <p:nvSpPr>
          <p:cNvPr id="17" name="Rounded Rectangular Callout 11">
            <a:extLst>
              <a:ext uri="{FF2B5EF4-FFF2-40B4-BE49-F238E27FC236}">
                <a16:creationId xmlns:a16="http://schemas.microsoft.com/office/drawing/2014/main" id="{50A06457-3A0C-6560-9B9A-3C2FAFB3E8BB}"/>
              </a:ext>
            </a:extLst>
          </p:cNvPr>
          <p:cNvSpPr/>
          <p:nvPr/>
        </p:nvSpPr>
        <p:spPr>
          <a:xfrm>
            <a:off x="2337199" y="2192726"/>
            <a:ext cx="880959" cy="348532"/>
          </a:xfrm>
          <a:prstGeom prst="wedgeRoundRectCallout">
            <a:avLst>
              <a:gd name="adj1" fmla="val -56127"/>
              <a:gd name="adj2" fmla="val 42959"/>
              <a:gd name="adj3" fmla="val 16667"/>
            </a:avLst>
          </a:prstGeom>
          <a:solidFill>
            <a:srgbClr val="FFC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tillium Web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524C2-43EB-F11B-7014-9E367FA7B98E}"/>
              </a:ext>
            </a:extLst>
          </p:cNvPr>
          <p:cNvSpPr txBox="1"/>
          <p:nvPr/>
        </p:nvSpPr>
        <p:spPr>
          <a:xfrm>
            <a:off x="2262296" y="2188517"/>
            <a:ext cx="1084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tillium Web" pitchFamily="2" charset="77"/>
              </a:rPr>
              <a:t>Negative</a:t>
            </a:r>
            <a:endParaRPr lang="en-US" sz="1600" dirty="0">
              <a:latin typeface="Titillium Web" panose="00000500000000000000" pitchFamily="2" charset="0"/>
            </a:endParaRPr>
          </a:p>
        </p:txBody>
      </p:sp>
      <p:pic>
        <p:nvPicPr>
          <p:cNvPr id="19" name="Google Shape;164;p17">
            <a:extLst>
              <a:ext uri="{FF2B5EF4-FFF2-40B4-BE49-F238E27FC236}">
                <a16:creationId xmlns:a16="http://schemas.microsoft.com/office/drawing/2014/main" id="{4DBEB33C-24E2-7DE1-2562-86755C1FB654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353" y="3035162"/>
            <a:ext cx="488243" cy="46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ounded Rectangular Callout 11">
            <a:extLst>
              <a:ext uri="{FF2B5EF4-FFF2-40B4-BE49-F238E27FC236}">
                <a16:creationId xmlns:a16="http://schemas.microsoft.com/office/drawing/2014/main" id="{77C5078F-722E-3EC2-537E-674FD35F37F6}"/>
              </a:ext>
            </a:extLst>
          </p:cNvPr>
          <p:cNvSpPr/>
          <p:nvPr/>
        </p:nvSpPr>
        <p:spPr>
          <a:xfrm>
            <a:off x="2337199" y="2865044"/>
            <a:ext cx="880959" cy="348532"/>
          </a:xfrm>
          <a:prstGeom prst="wedgeRoundRectCallout">
            <a:avLst>
              <a:gd name="adj1" fmla="val -56127"/>
              <a:gd name="adj2" fmla="val 42959"/>
              <a:gd name="adj3" fmla="val 16667"/>
            </a:avLst>
          </a:prstGeom>
          <a:solidFill>
            <a:srgbClr val="FFC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tillium Web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2DB9E0-DEF2-F0F4-4C6C-8C0F8F990D2B}"/>
              </a:ext>
            </a:extLst>
          </p:cNvPr>
          <p:cNvSpPr txBox="1"/>
          <p:nvPr/>
        </p:nvSpPr>
        <p:spPr>
          <a:xfrm>
            <a:off x="2262296" y="2860834"/>
            <a:ext cx="1084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tillium Web" pitchFamily="2" charset="77"/>
              </a:rPr>
              <a:t>Neutral</a:t>
            </a:r>
            <a:endParaRPr lang="en-US" sz="1600" dirty="0">
              <a:latin typeface="Titillium Web" panose="00000500000000000000" pitchFamily="2" charset="0"/>
            </a:endParaRPr>
          </a:p>
        </p:txBody>
      </p:sp>
      <p:sp>
        <p:nvSpPr>
          <p:cNvPr id="22" name="Rounded Rectangle 18">
            <a:extLst>
              <a:ext uri="{FF2B5EF4-FFF2-40B4-BE49-F238E27FC236}">
                <a16:creationId xmlns:a16="http://schemas.microsoft.com/office/drawing/2014/main" id="{30572469-0382-EE56-635C-51398549E29B}"/>
              </a:ext>
            </a:extLst>
          </p:cNvPr>
          <p:cNvSpPr/>
          <p:nvPr/>
        </p:nvSpPr>
        <p:spPr>
          <a:xfrm>
            <a:off x="7086148" y="1256380"/>
            <a:ext cx="4220372" cy="1872097"/>
          </a:xfrm>
          <a:prstGeom prst="roundRect">
            <a:avLst/>
          </a:prstGeom>
          <a:solidFill>
            <a:srgbClr val="BADD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tillium Web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01BB3D-AE3E-B208-D3EA-9553DDC07309}"/>
              </a:ext>
            </a:extLst>
          </p:cNvPr>
          <p:cNvSpPr txBox="1"/>
          <p:nvPr/>
        </p:nvSpPr>
        <p:spPr>
          <a:xfrm>
            <a:off x="7285251" y="1435320"/>
            <a:ext cx="3845801" cy="1733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33" b="1" dirty="0">
                <a:latin typeface="Titillium Web" pitchFamily="2" charset="77"/>
              </a:rPr>
              <a:t>B</a:t>
            </a:r>
            <a:r>
              <a:rPr lang="en-US" sz="2133" dirty="0">
                <a:latin typeface="Titillium Web" pitchFamily="2" charset="77"/>
              </a:rPr>
              <a:t>: She listened to my ideas, asked questions to get a better idea about my style, and was excellent at offering advice as if I were a total pleb.</a:t>
            </a:r>
            <a:endParaRPr lang="en-US" sz="2133" dirty="0">
              <a:latin typeface="Titillium Web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BC67B-46DA-D834-3755-409472E79B93}"/>
              </a:ext>
            </a:extLst>
          </p:cNvPr>
          <p:cNvGrpSpPr/>
          <p:nvPr/>
        </p:nvGrpSpPr>
        <p:grpSpPr>
          <a:xfrm>
            <a:off x="8056820" y="3240770"/>
            <a:ext cx="2271429" cy="467272"/>
            <a:chOff x="5487272" y="2460137"/>
            <a:chExt cx="1920380" cy="407708"/>
          </a:xfrm>
        </p:grpSpPr>
        <p:pic>
          <p:nvPicPr>
            <p:cNvPr id="25" name="Google Shape;164;p17">
              <a:extLst>
                <a:ext uri="{FF2B5EF4-FFF2-40B4-BE49-F238E27FC236}">
                  <a16:creationId xmlns:a16="http://schemas.microsoft.com/office/drawing/2014/main" id="{B1E7C1E0-6825-92A0-BD51-EF003C92DC0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87272" y="2460137"/>
              <a:ext cx="412785" cy="407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64;p17">
              <a:extLst>
                <a:ext uri="{FF2B5EF4-FFF2-40B4-BE49-F238E27FC236}">
                  <a16:creationId xmlns:a16="http://schemas.microsoft.com/office/drawing/2014/main" id="{72D7BE9E-6C63-2A63-59FD-FA8FF0A31E36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76244" y="2460137"/>
              <a:ext cx="412785" cy="407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64;p17">
              <a:extLst>
                <a:ext uri="{FF2B5EF4-FFF2-40B4-BE49-F238E27FC236}">
                  <a16:creationId xmlns:a16="http://schemas.microsoft.com/office/drawing/2014/main" id="{24BA1188-2492-B761-D363-336F9D90575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39024" y="2460137"/>
              <a:ext cx="412785" cy="407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64;p17">
              <a:extLst>
                <a:ext uri="{FF2B5EF4-FFF2-40B4-BE49-F238E27FC236}">
                  <a16:creationId xmlns:a16="http://schemas.microsoft.com/office/drawing/2014/main" id="{4C603C8B-D876-FC61-817E-E253F21151F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08946" y="2460137"/>
              <a:ext cx="412785" cy="407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64;p17">
              <a:extLst>
                <a:ext uri="{FF2B5EF4-FFF2-40B4-BE49-F238E27FC236}">
                  <a16:creationId xmlns:a16="http://schemas.microsoft.com/office/drawing/2014/main" id="{5B58F8E6-BFC5-D16F-080A-EE171C0CDCC3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4867" y="2460137"/>
              <a:ext cx="412785" cy="4077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AC2B41-0F80-CA43-E237-F2CB3D08BD0E}"/>
              </a:ext>
            </a:extLst>
          </p:cNvPr>
          <p:cNvSpPr txBox="1"/>
          <p:nvPr/>
        </p:nvSpPr>
        <p:spPr>
          <a:xfrm>
            <a:off x="1360458" y="4246949"/>
            <a:ext cx="224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tillium Web" panose="00000500000000000000" pitchFamily="2" charset="0"/>
              </a:rPr>
              <a:t>Extractive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A5C21-2183-2AB0-51B4-C5C4A12B4747}"/>
              </a:ext>
            </a:extLst>
          </p:cNvPr>
          <p:cNvSpPr txBox="1"/>
          <p:nvPr/>
        </p:nvSpPr>
        <p:spPr>
          <a:xfrm>
            <a:off x="4108463" y="4339322"/>
            <a:ext cx="7295556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67" dirty="0">
                <a:latin typeface="Titillium Web" pitchFamily="2" charset="77"/>
              </a:rPr>
              <a:t>A is preferably more positive than B. (</a:t>
            </a:r>
            <a:r>
              <a:rPr lang="en-US" sz="2667" dirty="0">
                <a:solidFill>
                  <a:srgbClr val="FF0000"/>
                </a:solidFill>
                <a:latin typeface="Titillium Web" pitchFamily="2" charset="77"/>
              </a:rPr>
              <a:t>A &gt; B</a:t>
            </a:r>
            <a:r>
              <a:rPr lang="en-US" sz="2667" dirty="0">
                <a:latin typeface="Titillium Web" pitchFamily="2" charset="77"/>
              </a:rPr>
              <a:t>)</a:t>
            </a:r>
            <a:endParaRPr lang="en-US" sz="2667" dirty="0">
              <a:latin typeface="Titillium Web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D68F-D651-F381-6EA3-3B6EC637584D}"/>
              </a:ext>
            </a:extLst>
          </p:cNvPr>
          <p:cNvSpPr txBox="1"/>
          <p:nvPr/>
        </p:nvSpPr>
        <p:spPr>
          <a:xfrm>
            <a:off x="2262296" y="1516198"/>
            <a:ext cx="1084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tillium Web" pitchFamily="2" charset="77"/>
              </a:rPr>
              <a:t>Positive</a:t>
            </a:r>
            <a:endParaRPr lang="en-US" sz="1600" dirty="0">
              <a:latin typeface="Titillium Web" panose="000005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D655AE-C0A0-AAC3-A48B-B9C6705CE434}"/>
              </a:ext>
            </a:extLst>
          </p:cNvPr>
          <p:cNvGrpSpPr/>
          <p:nvPr/>
        </p:nvGrpSpPr>
        <p:grpSpPr>
          <a:xfrm>
            <a:off x="755597" y="4872705"/>
            <a:ext cx="745029" cy="815575"/>
            <a:chOff x="5849728" y="1599378"/>
            <a:chExt cx="1451727" cy="1256426"/>
          </a:xfrm>
        </p:grpSpPr>
        <p:sp>
          <p:nvSpPr>
            <p:cNvPr id="34" name="모서리가 둥근 직사각형 32">
              <a:extLst>
                <a:ext uri="{FF2B5EF4-FFF2-40B4-BE49-F238E27FC236}">
                  <a16:creationId xmlns:a16="http://schemas.microsoft.com/office/drawing/2014/main" id="{2B455873-2075-D61A-F224-07EADF6EF42D}"/>
                </a:ext>
              </a:extLst>
            </p:cNvPr>
            <p:cNvSpPr/>
            <p:nvPr/>
          </p:nvSpPr>
          <p:spPr>
            <a:xfrm>
              <a:off x="5999283" y="1599378"/>
              <a:ext cx="1302169" cy="1256426"/>
            </a:xfrm>
            <a:prstGeom prst="roundRect">
              <a:avLst/>
            </a:prstGeom>
            <a:solidFill>
              <a:srgbClr val="F2F2F2">
                <a:alpha val="67843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</a:pPr>
              <a:endParaRPr kumimoji="1" lang="ko-Kore-KR" altLang="en-US" sz="533" kern="1200" dirty="0">
                <a:solidFill>
                  <a:prstClr val="white"/>
                </a:solidFill>
                <a:latin typeface="Titillium Web" pitchFamily="2" charset="77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999342-6988-43CA-DDC3-585AE1B587E7}"/>
                </a:ext>
              </a:extLst>
            </p:cNvPr>
            <p:cNvSpPr txBox="1"/>
            <p:nvPr/>
          </p:nvSpPr>
          <p:spPr>
            <a:xfrm>
              <a:off x="5849728" y="1648581"/>
              <a:ext cx="1451727" cy="584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kumimoji="1" lang="en-US" altLang="ko-Kore-KR" sz="933" i="1" kern="1200" dirty="0">
                  <a:solidFill>
                    <a:prstClr val="black"/>
                  </a:solidFill>
                  <a:latin typeface="Titillium Web" pitchFamily="2" charset="77"/>
                  <a:ea typeface="+mn-ea"/>
                  <a:cs typeface="Arial" charset="0"/>
                </a:rPr>
                <a:t>Crowd Workers</a:t>
              </a:r>
              <a:endParaRPr kumimoji="1" lang="ko-Kore-KR" altLang="en-US" sz="933" i="1" kern="1200" dirty="0">
                <a:solidFill>
                  <a:prstClr val="black"/>
                </a:solidFill>
                <a:latin typeface="Titillium Web" pitchFamily="2" charset="77"/>
                <a:ea typeface="+mn-ea"/>
                <a:cs typeface="+mn-cs"/>
              </a:endParaRPr>
            </a:p>
          </p:txBody>
        </p:sp>
        <p:pic>
          <p:nvPicPr>
            <p:cNvPr id="36" name="그래픽 57" descr="먹고 있는 사람">
              <a:extLst>
                <a:ext uri="{FF2B5EF4-FFF2-40B4-BE49-F238E27FC236}">
                  <a16:creationId xmlns:a16="http://schemas.microsoft.com/office/drawing/2014/main" id="{D84DA8BA-9E11-9984-60F8-EADDC9736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7576" y="2126995"/>
              <a:ext cx="696212" cy="63790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2DC521-7FB5-565A-3832-E0D247923192}"/>
              </a:ext>
            </a:extLst>
          </p:cNvPr>
          <p:cNvGrpSpPr/>
          <p:nvPr/>
        </p:nvGrpSpPr>
        <p:grpSpPr>
          <a:xfrm>
            <a:off x="427920" y="3862991"/>
            <a:ext cx="1516320" cy="887360"/>
            <a:chOff x="7417938" y="2705803"/>
            <a:chExt cx="1779489" cy="1131152"/>
          </a:xfrm>
        </p:grpSpPr>
        <p:sp>
          <p:nvSpPr>
            <p:cNvPr id="38" name="모서리가 둥근 직사각형 32">
              <a:extLst>
                <a:ext uri="{FF2B5EF4-FFF2-40B4-BE49-F238E27FC236}">
                  <a16:creationId xmlns:a16="http://schemas.microsoft.com/office/drawing/2014/main" id="{ACB7CEFF-EFEB-D19A-A3A2-736355AA346E}"/>
                </a:ext>
              </a:extLst>
            </p:cNvPr>
            <p:cNvSpPr/>
            <p:nvPr/>
          </p:nvSpPr>
          <p:spPr>
            <a:xfrm>
              <a:off x="7789367" y="2705803"/>
              <a:ext cx="1014140" cy="1131152"/>
            </a:xfrm>
            <a:prstGeom prst="roundRect">
              <a:avLst/>
            </a:prstGeom>
            <a:solidFill>
              <a:srgbClr val="F2F2F2">
                <a:alpha val="67843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</a:pPr>
              <a:endParaRPr kumimoji="1" lang="ko-Kore-KR" altLang="en-US" sz="267" kern="1200" dirty="0">
                <a:solidFill>
                  <a:prstClr val="white"/>
                </a:solidFill>
                <a:latin typeface="Titillium Web" pitchFamily="2" charset="77"/>
                <a:ea typeface="+mn-ea"/>
                <a:cs typeface="+mn-cs"/>
              </a:endParaRPr>
            </a:p>
          </p:txBody>
        </p:sp>
        <p:sp>
          <p:nvSpPr>
            <p:cNvPr id="39" name="원통[C] 61">
              <a:extLst>
                <a:ext uri="{FF2B5EF4-FFF2-40B4-BE49-F238E27FC236}">
                  <a16:creationId xmlns:a16="http://schemas.microsoft.com/office/drawing/2014/main" id="{E0B71BEB-521B-8DC1-DCDF-2B810A19D890}"/>
                </a:ext>
              </a:extLst>
            </p:cNvPr>
            <p:cNvSpPr/>
            <p:nvPr/>
          </p:nvSpPr>
          <p:spPr>
            <a:xfrm>
              <a:off x="8021202" y="3418754"/>
              <a:ext cx="572963" cy="293085"/>
            </a:xfrm>
            <a:prstGeom prst="can">
              <a:avLst>
                <a:gd name="adj" fmla="val 46497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</a:pPr>
              <a:endParaRPr kumimoji="1" lang="ko-Kore-KR" altLang="en-US" sz="267" kern="1200" dirty="0">
                <a:solidFill>
                  <a:prstClr val="white"/>
                </a:solidFill>
                <a:latin typeface="Titillium Web" pitchFamily="2" charset="77"/>
                <a:ea typeface="+mn-ea"/>
                <a:cs typeface="+mn-cs"/>
              </a:endParaRPr>
            </a:p>
          </p:txBody>
        </p:sp>
        <p:sp>
          <p:nvSpPr>
            <p:cNvPr id="40" name="원통[C] 62">
              <a:extLst>
                <a:ext uri="{FF2B5EF4-FFF2-40B4-BE49-F238E27FC236}">
                  <a16:creationId xmlns:a16="http://schemas.microsoft.com/office/drawing/2014/main" id="{AD80728D-E6A8-4B95-7B33-0C4ED6233247}"/>
                </a:ext>
              </a:extLst>
            </p:cNvPr>
            <p:cNvSpPr/>
            <p:nvPr/>
          </p:nvSpPr>
          <p:spPr>
            <a:xfrm>
              <a:off x="8021202" y="3262814"/>
              <a:ext cx="572963" cy="293085"/>
            </a:xfrm>
            <a:prstGeom prst="can">
              <a:avLst>
                <a:gd name="adj" fmla="val 46497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</a:pPr>
              <a:endParaRPr kumimoji="1" lang="ko-Kore-KR" altLang="en-US" sz="267" kern="1200" dirty="0">
                <a:solidFill>
                  <a:prstClr val="white"/>
                </a:solidFill>
                <a:latin typeface="Titillium Web" pitchFamily="2" charset="77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3836E6-7246-8BEE-5835-34819BF26D4B}"/>
                </a:ext>
              </a:extLst>
            </p:cNvPr>
            <p:cNvSpPr txBox="1"/>
            <p:nvPr/>
          </p:nvSpPr>
          <p:spPr>
            <a:xfrm>
              <a:off x="7417938" y="2779325"/>
              <a:ext cx="1779489" cy="48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kumimoji="1" lang="en-US" altLang="ko-Kore-KR" sz="933" i="1" kern="1200" dirty="0">
                  <a:solidFill>
                    <a:prstClr val="black"/>
                  </a:solidFill>
                  <a:latin typeface="Titillium Web" pitchFamily="2" charset="77"/>
                  <a:ea typeface="+mn-ea"/>
                  <a:cs typeface="Arial" charset="0"/>
                </a:rPr>
                <a:t>Annotation </a:t>
              </a:r>
              <a:br>
                <a:rPr kumimoji="1" lang="en-US" altLang="ko-Kore-KR" sz="933" i="1" kern="1200" dirty="0">
                  <a:solidFill>
                    <a:prstClr val="black"/>
                  </a:solidFill>
                  <a:latin typeface="Titillium Web" pitchFamily="2" charset="77"/>
                  <a:ea typeface="+mn-ea"/>
                  <a:cs typeface="Arial" charset="0"/>
                </a:rPr>
              </a:br>
              <a:r>
                <a:rPr kumimoji="1" lang="en-US" altLang="ko-Kore-KR" sz="933" i="1" kern="1200" dirty="0">
                  <a:solidFill>
                    <a:prstClr val="black"/>
                  </a:solidFill>
                  <a:latin typeface="Titillium Web" pitchFamily="2" charset="77"/>
                  <a:ea typeface="+mn-ea"/>
                  <a:cs typeface="Arial" charset="0"/>
                </a:rPr>
                <a:t>Records</a:t>
              </a:r>
            </a:p>
          </p:txBody>
        </p:sp>
      </p:grpSp>
      <p:sp>
        <p:nvSpPr>
          <p:cNvPr id="48" name="Google Shape;184;p20">
            <a:extLst>
              <a:ext uri="{FF2B5EF4-FFF2-40B4-BE49-F238E27FC236}">
                <a16:creationId xmlns:a16="http://schemas.microsoft.com/office/drawing/2014/main" id="{17CB02D7-B1B4-0020-5CA1-8E5288804F3B}"/>
              </a:ext>
            </a:extLst>
          </p:cNvPr>
          <p:cNvSpPr txBox="1"/>
          <p:nvPr/>
        </p:nvSpPr>
        <p:spPr>
          <a:xfrm>
            <a:off x="1360459" y="6119046"/>
            <a:ext cx="7447112" cy="40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US" sz="1050" dirty="0">
                <a:solidFill>
                  <a:srgbClr val="0070C0"/>
                </a:solidFill>
                <a:latin typeface="Titillium Web" pitchFamily="2" charset="77"/>
                <a:ea typeface="Comfortaa"/>
                <a:cs typeface="Comfortaa"/>
                <a:sym typeface="Comfortaa"/>
              </a:rPr>
              <a:t>“Prefer to Classify: Improving Text Classifiers via Auxiliary Preference Learning”, ICML 2023</a:t>
            </a:r>
            <a:endParaRPr sz="1100" dirty="0">
              <a:solidFill>
                <a:srgbClr val="0070C0"/>
              </a:solidFill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57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3" grpId="0"/>
      <p:bldP spid="16" grpId="0" animBg="1"/>
      <p:bldP spid="17" grpId="0" animBg="1"/>
      <p:bldP spid="18" grpId="0"/>
      <p:bldP spid="20" grpId="0" animBg="1"/>
      <p:bldP spid="21" grpId="0"/>
      <p:bldP spid="22" grpId="0" animBg="1"/>
      <p:bldP spid="23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83" name="Google Shape;483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Why is sentiment analysis hard ?</a:t>
            </a:r>
            <a:endParaRPr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3200" dirty="0"/>
              <a:t> Sentiment is a measure of a </a:t>
            </a:r>
            <a:r>
              <a:rPr lang="en-US" sz="3200" dirty="0">
                <a:solidFill>
                  <a:srgbClr val="9B4053"/>
                </a:solidFill>
              </a:rPr>
              <a:t>speaker’s private state</a:t>
            </a:r>
            <a:r>
              <a:rPr lang="en-US" sz="3200" dirty="0"/>
              <a:t>, which is </a:t>
            </a:r>
            <a:r>
              <a:rPr lang="en-US" sz="3200" i="1" dirty="0"/>
              <a:t>unobservable</a:t>
            </a:r>
            <a:r>
              <a:rPr lang="en-US" sz="3200" dirty="0"/>
              <a:t>.</a:t>
            </a:r>
            <a:endParaRPr sz="3200" dirty="0"/>
          </a:p>
          <a:p>
            <a:r>
              <a:rPr lang="en-US" sz="3200" dirty="0"/>
              <a:t> Sentiment is </a:t>
            </a:r>
            <a:r>
              <a:rPr lang="en-US" sz="3200" dirty="0">
                <a:solidFill>
                  <a:srgbClr val="9B4053"/>
                </a:solidFill>
              </a:rPr>
              <a:t>contextual</a:t>
            </a:r>
            <a:r>
              <a:rPr lang="en-US" sz="3200" dirty="0"/>
              <a:t>; </a:t>
            </a:r>
            <a:endParaRPr sz="3200" dirty="0"/>
          </a:p>
          <a:p>
            <a:pPr lvl="1"/>
            <a:r>
              <a:rPr lang="en-US" sz="2800" dirty="0"/>
              <a:t>Words are a good indicator of sentiment (love, hate, terrible); but many times it requires deep world + contextual knowledge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Deep understanding of language behaviors (e.g., politeness)</a:t>
            </a:r>
          </a:p>
          <a:p>
            <a:pPr lvl="1"/>
            <a:endParaRPr sz="2800" dirty="0"/>
          </a:p>
        </p:txBody>
      </p:sp>
      <p:pic>
        <p:nvPicPr>
          <p:cNvPr id="486" name="Google Shape;48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179" y="4051210"/>
            <a:ext cx="6575642" cy="1547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91" name="Google Shape;491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Related Tasks</a:t>
            </a:r>
            <a:endParaRPr dirty="0"/>
          </a:p>
        </p:txBody>
      </p:sp>
      <p:sp>
        <p:nvSpPr>
          <p:cNvPr id="492" name="Google Shape;492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Subjectivity (Pang &amp; Lee 2008)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Stance (Anand et al., 2011)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Hate-speech (</a:t>
            </a:r>
            <a:r>
              <a:rPr lang="en-US" sz="3200" dirty="0" err="1"/>
              <a:t>Nobata</a:t>
            </a:r>
            <a:r>
              <a:rPr lang="en-US" sz="3200" dirty="0"/>
              <a:t> et al., 2016)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Sarcasm (</a:t>
            </a:r>
            <a:r>
              <a:rPr lang="en-US" sz="3200" dirty="0" err="1"/>
              <a:t>Khodak</a:t>
            </a:r>
            <a:r>
              <a:rPr lang="en-US" sz="3200" dirty="0"/>
              <a:t> et al., 2017)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Deception and betrayal (</a:t>
            </a:r>
            <a:r>
              <a:rPr lang="en-US" sz="3200" dirty="0" err="1"/>
              <a:t>Niculae</a:t>
            </a:r>
            <a:r>
              <a:rPr lang="en-US" sz="3200" dirty="0"/>
              <a:t> et al., 2015)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Online trolls (Cheng et al., 2017)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Politeness (</a:t>
            </a:r>
            <a:r>
              <a:rPr lang="en-US" sz="3200" dirty="0" err="1"/>
              <a:t>Danescu</a:t>
            </a:r>
            <a:r>
              <a:rPr lang="en-US" sz="3200" dirty="0"/>
              <a:t>-Niculescu-</a:t>
            </a:r>
            <a:r>
              <a:rPr lang="en-US" sz="3200" dirty="0" err="1"/>
              <a:t>Mizil</a:t>
            </a:r>
            <a:r>
              <a:rPr lang="en-US" sz="3200" dirty="0"/>
              <a:t> et al., 2013)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…</a:t>
            </a:r>
            <a:endParaRPr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99" name="Google Shape;499;p74"/>
          <p:cNvSpPr txBox="1"/>
          <p:nvPr/>
        </p:nvSpPr>
        <p:spPr>
          <a:xfrm>
            <a:off x="2518692" y="2352839"/>
            <a:ext cx="715461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How can we build a 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sentiment classifier</a:t>
            </a: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?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04" name="Google Shape;504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Supervised Learning</a:t>
            </a:r>
            <a:endParaRPr dirty="0"/>
          </a:p>
        </p:txBody>
      </p:sp>
      <p:sp>
        <p:nvSpPr>
          <p:cNvPr id="505" name="Google Shape;505;p7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Given training data in the form of </a:t>
            </a:r>
            <a:r>
              <a:rPr lang="en-US" sz="3200" dirty="0">
                <a:solidFill>
                  <a:srgbClr val="9B4053"/>
                </a:solidFill>
              </a:rPr>
              <a:t>&lt;x, y&gt; </a:t>
            </a:r>
            <a:r>
              <a:rPr lang="en-US" sz="3200" dirty="0"/>
              <a:t>pairs, learn </a:t>
            </a:r>
            <a:r>
              <a:rPr lang="en-US" sz="3200" b="1" dirty="0"/>
              <a:t>f(x)</a:t>
            </a:r>
            <a:endParaRPr sz="3200" dirty="0"/>
          </a:p>
          <a:p>
            <a:pPr marL="914400" lvl="1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800" dirty="0"/>
          </a:p>
        </p:txBody>
      </p:sp>
      <p:graphicFrame>
        <p:nvGraphicFramePr>
          <p:cNvPr id="507" name="Google Shape;507;p75"/>
          <p:cNvGraphicFramePr/>
          <p:nvPr>
            <p:extLst>
              <p:ext uri="{D42A27DB-BD31-4B8C-83A1-F6EECF244321}">
                <p14:modId xmlns:p14="http://schemas.microsoft.com/office/powerpoint/2010/main" val="4235923586"/>
              </p:ext>
            </p:extLst>
          </p:nvPr>
        </p:nvGraphicFramePr>
        <p:xfrm>
          <a:off x="2333800" y="2999176"/>
          <a:ext cx="7161944" cy="2590850"/>
        </p:xfrm>
        <a:graphic>
          <a:graphicData uri="http://schemas.openxmlformats.org/drawingml/2006/table">
            <a:tbl>
              <a:tblPr firstRow="1" bandRow="1">
                <a:noFill/>
                <a:tableStyleId>{9F27E023-5DD0-4EC4-835D-D87CAD8F0F61}</a:tableStyleId>
              </a:tblPr>
              <a:tblGrid>
                <a:gridCol w="4075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b="0" u="none" strike="noStrike" cap="none" dirty="0">
                          <a:latin typeface="Titillium Web" panose="00000500000000000000" pitchFamily="2" charset="0"/>
                        </a:rPr>
                        <a:t>X</a:t>
                      </a:r>
                      <a:endParaRPr sz="2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b="0" u="none" strike="noStrike" cap="none" dirty="0">
                          <a:latin typeface="Titillium Web" panose="00000500000000000000" pitchFamily="2" charset="0"/>
                        </a:rPr>
                        <a:t>Y</a:t>
                      </a:r>
                      <a:endParaRPr sz="2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i="1" u="none" strike="noStrike" cap="none" dirty="0">
                          <a:latin typeface="Titillium Web" panose="00000500000000000000" pitchFamily="2" charset="0"/>
                        </a:rPr>
                        <a:t>I loved it! </a:t>
                      </a:r>
                      <a:endParaRPr sz="2800" i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Titillium Web" panose="00000500000000000000" pitchFamily="2" charset="0"/>
                        </a:rPr>
                        <a:t>Positive</a:t>
                      </a:r>
                      <a:endParaRPr sz="2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i="1" u="none" strike="noStrike" cap="none" dirty="0">
                          <a:latin typeface="Titillium Web" panose="00000500000000000000" pitchFamily="2" charset="0"/>
                        </a:rPr>
                        <a:t>Terrible movie.</a:t>
                      </a:r>
                      <a:endParaRPr sz="2800" i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Titillium Web" panose="00000500000000000000" pitchFamily="2" charset="0"/>
                        </a:rPr>
                        <a:t>Negative</a:t>
                      </a:r>
                      <a:endParaRPr sz="2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i="1" u="none" strike="noStrike" cap="none" dirty="0">
                          <a:latin typeface="Titillium Web" panose="00000500000000000000" pitchFamily="2" charset="0"/>
                        </a:rPr>
                        <a:t>Not too shabby</a:t>
                      </a:r>
                      <a:endParaRPr sz="2800" i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Titillium Web" panose="00000500000000000000" pitchFamily="2" charset="0"/>
                        </a:rPr>
                        <a:t>Positive</a:t>
                      </a:r>
                      <a:endParaRPr sz="2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i="1" u="none" strike="noStrike" cap="none" dirty="0">
                          <a:latin typeface="Titillium Web" panose="00000500000000000000" pitchFamily="2" charset="0"/>
                        </a:rPr>
                        <a:t>Such a lovely movie!</a:t>
                      </a:r>
                      <a:endParaRPr sz="2800" i="1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 u="none" strike="noStrike" cap="none" dirty="0">
                          <a:latin typeface="Titillium Web" panose="00000500000000000000" pitchFamily="2" charset="0"/>
                        </a:rPr>
                        <a:t>Positive</a:t>
                      </a:r>
                      <a:endParaRPr sz="2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dirty="0"/>
              <a:t>Learning f(x)</a:t>
            </a:r>
            <a:endParaRPr dirty="0"/>
          </a:p>
        </p:txBody>
      </p:sp>
      <p:sp>
        <p:nvSpPr>
          <p:cNvPr id="513" name="Google Shape;513;p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3600" dirty="0"/>
              <a:t> Two components: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The formal structure of the learning method:</a:t>
            </a:r>
            <a:endParaRPr sz="36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>
                <a:solidFill>
                  <a:srgbClr val="C00000"/>
                </a:solidFill>
              </a:rPr>
              <a:t>f</a:t>
            </a:r>
            <a:r>
              <a:rPr lang="en-US" sz="3200" dirty="0"/>
              <a:t>: how </a:t>
            </a:r>
            <a:r>
              <a:rPr lang="en-US" sz="3200" dirty="0">
                <a:solidFill>
                  <a:srgbClr val="9B4053"/>
                </a:solidFill>
              </a:rPr>
              <a:t>x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9B4053"/>
                </a:solidFill>
              </a:rPr>
              <a:t>y</a:t>
            </a:r>
            <a:r>
              <a:rPr lang="en-US" sz="3200" dirty="0"/>
              <a:t> are mapped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Logistic regression, Naïve Bayes, RNN, CNN, </a:t>
            </a:r>
            <a:r>
              <a:rPr lang="en-US" sz="3200" dirty="0" err="1"/>
              <a:t>etc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The </a:t>
            </a:r>
            <a:r>
              <a:rPr lang="en-US" sz="3600" dirty="0">
                <a:solidFill>
                  <a:srgbClr val="9B4053"/>
                </a:solidFill>
              </a:rPr>
              <a:t>representation</a:t>
            </a:r>
            <a:r>
              <a:rPr lang="en-US" sz="3600" dirty="0"/>
              <a:t> of the data (x)</a:t>
            </a:r>
            <a:endParaRPr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Representation of data (x)</a:t>
            </a:r>
            <a:endParaRPr dirty="0"/>
          </a:p>
        </p:txBody>
      </p:sp>
      <p:sp>
        <p:nvSpPr>
          <p:cNvPr id="527" name="Google Shape;527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u="sng" dirty="0"/>
              <a:t>Only positive/negative words in </a:t>
            </a:r>
            <a:r>
              <a:rPr lang="en-US" sz="3600" u="sng" dirty="0">
                <a:solidFill>
                  <a:srgbClr val="9B4053"/>
                </a:solidFill>
              </a:rPr>
              <a:t>sentiment dictionaries</a:t>
            </a:r>
            <a:endParaRPr sz="3600" u="sng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Only words in isolation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Conjunctions of words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Linguistic structures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..</a:t>
            </a:r>
            <a:endParaRPr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9" name="Google Shape;39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Announcements</a:t>
            </a:r>
            <a:endParaRPr dirty="0"/>
          </a:p>
        </p:txBody>
      </p:sp>
      <p:sp>
        <p:nvSpPr>
          <p:cNvPr id="40" name="Google Shape;40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3200" dirty="0"/>
              <a:t>Homework 1 has been released (new due date: Feb 6)</a:t>
            </a:r>
          </a:p>
          <a:p>
            <a:r>
              <a:rPr lang="en-US" sz="3200" dirty="0"/>
              <a:t>TA office hours have been posted on the </a:t>
            </a:r>
            <a:r>
              <a:rPr lang="en-US" sz="3200" dirty="0">
                <a:hlinkClick r:id="rId3"/>
              </a:rPr>
              <a:t>course site</a:t>
            </a:r>
            <a:endParaRPr lang="en-US" sz="3200" dirty="0"/>
          </a:p>
          <a:p>
            <a:r>
              <a:rPr lang="en-US" sz="3200" dirty="0"/>
              <a:t>Project formation is due Feb. 6</a:t>
            </a:r>
          </a:p>
          <a:p>
            <a:r>
              <a:rPr lang="en-US" sz="3200" dirty="0">
                <a:hlinkClick r:id="rId4"/>
              </a:rPr>
              <a:t>UNITE lectures </a:t>
            </a:r>
            <a:r>
              <a:rPr lang="en-US" sz="3200" dirty="0"/>
              <a:t>should be present immediately on canvas for non-UNITE students</a:t>
            </a:r>
          </a:p>
          <a:p>
            <a:r>
              <a:rPr lang="en-US" sz="3200" dirty="0"/>
              <a:t>Recitation content + lecture PowerPoints will be uploaded after class today</a:t>
            </a:r>
          </a:p>
        </p:txBody>
      </p:sp>
    </p:spTree>
    <p:extLst>
      <p:ext uri="{BB962C8B-B14F-4D97-AF65-F5344CB8AC3E}">
        <p14:creationId xmlns:p14="http://schemas.microsoft.com/office/powerpoint/2010/main" val="42766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33" name="Google Shape;533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Sentiment Dictionaries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8385-D56A-0218-E30A-0A458CE47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1447799"/>
            <a:ext cx="6392173" cy="4826251"/>
          </a:xfrm>
        </p:spPr>
        <p:txBody>
          <a:bodyPr/>
          <a:lstStyle/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General Inquirer (1996)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MPQA subjectivity lexicon (Wilson et al., 2005)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Courier New"/>
              <a:buChar char="o"/>
              <a:tabLst/>
              <a:defRPr/>
            </a:pPr>
            <a:r>
              <a:rPr kumimoji="0" lang="en-US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  <a:hlinkClick r:id="rId3"/>
              </a:rPr>
              <a:t>http://mpqa.cs.pitt.edu/lexicons/subj_lexicon/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LIWC (Pennebaker 2015)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AFINN (Nielsen 2011)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NRC Word-Emotion Association Lexicon (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EmoLex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) (Mohmmad and Turney, 2013)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endParaRPr lang="en-US" sz="3200" dirty="0"/>
          </a:p>
        </p:txBody>
      </p:sp>
      <p:graphicFrame>
        <p:nvGraphicFramePr>
          <p:cNvPr id="536" name="Google Shape;536;p78"/>
          <p:cNvGraphicFramePr/>
          <p:nvPr>
            <p:extLst>
              <p:ext uri="{D42A27DB-BD31-4B8C-83A1-F6EECF244321}">
                <p14:modId xmlns:p14="http://schemas.microsoft.com/office/powerpoint/2010/main" val="1190709782"/>
              </p:ext>
            </p:extLst>
          </p:nvPr>
        </p:nvGraphicFramePr>
        <p:xfrm>
          <a:off x="7073660" y="1625453"/>
          <a:ext cx="4663047" cy="4180120"/>
        </p:xfrm>
        <a:graphic>
          <a:graphicData uri="http://schemas.openxmlformats.org/drawingml/2006/table">
            <a:tbl>
              <a:tblPr firstRow="1" bandRow="1">
                <a:noFill/>
                <a:tableStyleId>{9F27E023-5DD0-4EC4-835D-D87CAD8F0F61}</a:tableStyleId>
              </a:tblPr>
              <a:tblGrid>
                <a:gridCol w="2433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latin typeface="Titillium Web" panose="00000500000000000000" pitchFamily="2" charset="0"/>
                        </a:rPr>
                        <a:t>Positive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latin typeface="Titillium Web" panose="00000500000000000000" pitchFamily="2" charset="0"/>
                        </a:rPr>
                        <a:t>Negative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unlimited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lag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prudent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contortions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superb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fright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closeness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lonely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impeccably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tenuously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fast-paced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plebeian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treat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mortification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destined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outrage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blessing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Titillium Web" panose="00000500000000000000" pitchFamily="2" charset="0"/>
                        </a:rPr>
                        <a:t>allegations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41" name="Google Shape;54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Dictionary Counting</a:t>
            </a:r>
            <a:endParaRPr dirty="0"/>
          </a:p>
        </p:txBody>
      </p:sp>
      <p:pic>
        <p:nvPicPr>
          <p:cNvPr id="543" name="Google Shape;543;p42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t="15006" r="72805" b="19090"/>
          <a:stretch/>
        </p:blipFill>
        <p:spPr>
          <a:xfrm>
            <a:off x="889608" y="1922758"/>
            <a:ext cx="2776617" cy="348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2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l="27523" r="61849"/>
          <a:stretch/>
        </p:blipFill>
        <p:spPr>
          <a:xfrm>
            <a:off x="3913143" y="1424935"/>
            <a:ext cx="874081" cy="472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l="72540" r="14925"/>
          <a:stretch/>
        </p:blipFill>
        <p:spPr>
          <a:xfrm>
            <a:off x="7920370" y="1424934"/>
            <a:ext cx="1030940" cy="47280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6" name="Google Shape;546;p42"/>
          <p:cNvGraphicFramePr/>
          <p:nvPr/>
        </p:nvGraphicFramePr>
        <p:xfrm>
          <a:off x="4882351" y="2134444"/>
          <a:ext cx="2942900" cy="3116000"/>
        </p:xfrm>
        <a:graphic>
          <a:graphicData uri="http://schemas.openxmlformats.org/drawingml/2006/table">
            <a:tbl>
              <a:tblPr firstRow="1" bandRow="1">
                <a:noFill/>
                <a:tableStyleId>{9F27E023-5DD0-4EC4-835D-D87CAD8F0F61}</a:tableStyleId>
              </a:tblPr>
              <a:tblGrid>
                <a:gridCol w="153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latin typeface="Titillium Web" panose="00000500000000000000" pitchFamily="2" charset="0"/>
                        </a:rPr>
                        <a:t>Positive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 dirty="0">
                          <a:latin typeface="Titillium Web" panose="00000500000000000000" pitchFamily="2" charset="0"/>
                        </a:rPr>
                        <a:t>Negative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unlimited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lag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prudent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contortions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superb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fright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closeness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lonely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impeccably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tenuously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fast-paced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plebeian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treat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mortification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destined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outrage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blessing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allegations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47" name="Google Shape;547;p42"/>
          <p:cNvGraphicFramePr/>
          <p:nvPr/>
        </p:nvGraphicFramePr>
        <p:xfrm>
          <a:off x="9046438" y="2568170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happy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recommend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8" name="Google Shape;548;p42"/>
          <p:cNvGraphicFramePr/>
          <p:nvPr/>
        </p:nvGraphicFramePr>
        <p:xfrm>
          <a:off x="9046438" y="3838193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lonely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outrage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not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2767179" y="1909746"/>
            <a:ext cx="886602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tabLst/>
              <a:defRPr/>
            </a:pPr>
            <a:r>
              <a:rPr kumimoji="0" lang="en-US" sz="115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f (       ) = y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555" name="Google Shape;55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1946" y="3771794"/>
            <a:ext cx="971686" cy="16766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6" name="Google Shape;556;p43"/>
          <p:cNvGraphicFramePr/>
          <p:nvPr>
            <p:extLst>
              <p:ext uri="{D42A27DB-BD31-4B8C-83A1-F6EECF244321}">
                <p14:modId xmlns:p14="http://schemas.microsoft.com/office/powerpoint/2010/main" val="4172298049"/>
              </p:ext>
            </p:extLst>
          </p:nvPr>
        </p:nvGraphicFramePr>
        <p:xfrm>
          <a:off x="4223750" y="1671493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happy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recommend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7" name="Google Shape;557;p43"/>
          <p:cNvGraphicFramePr/>
          <p:nvPr>
            <p:extLst>
              <p:ext uri="{D42A27DB-BD31-4B8C-83A1-F6EECF244321}">
                <p14:modId xmlns:p14="http://schemas.microsoft.com/office/powerpoint/2010/main" val="670390382"/>
              </p:ext>
            </p:extLst>
          </p:nvPr>
        </p:nvGraphicFramePr>
        <p:xfrm>
          <a:off x="4223750" y="2941516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lonely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outrage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not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8" name="Google Shape;558;p43"/>
          <p:cNvSpPr txBox="1"/>
          <p:nvPr/>
        </p:nvSpPr>
        <p:spPr>
          <a:xfrm>
            <a:off x="8472933" y="636458"/>
            <a:ext cx="301413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Limitation?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63" name="Google Shape;563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Representation of data (x)</a:t>
            </a:r>
            <a:endParaRPr dirty="0"/>
          </a:p>
        </p:txBody>
      </p:sp>
      <p:sp>
        <p:nvSpPr>
          <p:cNvPr id="564" name="Google Shape;564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>
                <a:solidFill>
                  <a:srgbClr val="595959"/>
                </a:solidFill>
              </a:rPr>
              <a:t>Only positive/negative words in sentiment dictionaries</a:t>
            </a:r>
            <a:endParaRPr sz="3600" dirty="0">
              <a:solidFill>
                <a:srgbClr val="595959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u="sng" dirty="0"/>
              <a:t>Only words in isolation (</a:t>
            </a:r>
            <a:r>
              <a:rPr lang="en-US" sz="3600" u="sng" dirty="0">
                <a:solidFill>
                  <a:srgbClr val="9B4053"/>
                </a:solidFill>
              </a:rPr>
              <a:t>bag-of-words</a:t>
            </a:r>
            <a:r>
              <a:rPr lang="en-US" sz="3600" u="sng" dirty="0"/>
              <a:t>)</a:t>
            </a:r>
            <a:endParaRPr sz="3600" u="sng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E.g., good, bad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u="sng" dirty="0"/>
              <a:t>Conjunctions of words </a:t>
            </a:r>
            <a:r>
              <a:rPr lang="en-US" sz="3600" dirty="0"/>
              <a:t>(sequential, high-order n-grams, skip n-grams, </a:t>
            </a:r>
            <a:r>
              <a:rPr lang="en-US" sz="3600" dirty="0" err="1"/>
              <a:t>etc</a:t>
            </a:r>
            <a:r>
              <a:rPr lang="en-US" sz="3600" dirty="0"/>
              <a:t>)</a:t>
            </a:r>
            <a:endParaRPr sz="36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E.g., “not good”, “not bad”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Linguistic structures (Part-of-speech, </a:t>
            </a:r>
            <a:r>
              <a:rPr lang="en-US" sz="3600" dirty="0" err="1"/>
              <a:t>etc</a:t>
            </a:r>
            <a:r>
              <a:rPr lang="en-US" sz="3600" dirty="0"/>
              <a:t>)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..</a:t>
            </a:r>
            <a:endParaRPr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70" name="Google Shape;570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Bag of words</a:t>
            </a:r>
            <a:endParaRPr dirty="0"/>
          </a:p>
        </p:txBody>
      </p:sp>
      <p:pic>
        <p:nvPicPr>
          <p:cNvPr id="572" name="Google Shape;572;p79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r="72805"/>
          <a:stretch/>
        </p:blipFill>
        <p:spPr>
          <a:xfrm>
            <a:off x="1652321" y="1413887"/>
            <a:ext cx="2236668" cy="4728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9"/>
          <p:cNvSpPr txBox="1"/>
          <p:nvPr/>
        </p:nvSpPr>
        <p:spPr>
          <a:xfrm>
            <a:off x="258793" y="970222"/>
            <a:ext cx="60291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Representation of text only as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 counts of words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that it contains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574" name="Google Shape;574;p79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l="27523" r="27460"/>
          <a:stretch/>
        </p:blipFill>
        <p:spPr>
          <a:xfrm>
            <a:off x="4166896" y="1413886"/>
            <a:ext cx="3702425" cy="472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9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l="72540"/>
          <a:stretch/>
        </p:blipFill>
        <p:spPr>
          <a:xfrm>
            <a:off x="8174122" y="1413885"/>
            <a:ext cx="2258405" cy="472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581" name="Google Shape;581;p80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l="85726"/>
          <a:stretch/>
        </p:blipFill>
        <p:spPr>
          <a:xfrm>
            <a:off x="4322060" y="338701"/>
            <a:ext cx="1604508" cy="56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0"/>
          <p:cNvSpPr txBox="1"/>
          <p:nvPr/>
        </p:nvSpPr>
        <p:spPr>
          <a:xfrm>
            <a:off x="2767179" y="1909746"/>
            <a:ext cx="886602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tabLst/>
              <a:defRPr/>
            </a:pPr>
            <a:r>
              <a:rPr kumimoji="0" lang="en-US" sz="115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f (       ) = y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583" name="Google Shape;583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7440" y="3924582"/>
            <a:ext cx="971686" cy="167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88" name="Google Shape;5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Representation of data (x)</a:t>
            </a:r>
            <a:endParaRPr dirty="0"/>
          </a:p>
        </p:txBody>
      </p:sp>
      <p:sp>
        <p:nvSpPr>
          <p:cNvPr id="589" name="Google Shape;589;p4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>
                <a:solidFill>
                  <a:srgbClr val="595959"/>
                </a:solidFill>
              </a:rPr>
              <a:t>Only positive/negative words in sentiment dictionaries</a:t>
            </a:r>
            <a:endParaRPr sz="3600" dirty="0">
              <a:solidFill>
                <a:srgbClr val="595959"/>
              </a:solidFill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>
                <a:solidFill>
                  <a:srgbClr val="595959"/>
                </a:solidFill>
              </a:rPr>
              <a:t>Only words in isolation (bag-of-words)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>
                <a:solidFill>
                  <a:srgbClr val="595959"/>
                </a:solidFill>
              </a:rPr>
              <a:t>Conjunctions of words (sequential, high-order n-grams, skip n-grams, </a:t>
            </a:r>
            <a:r>
              <a:rPr lang="en-US" sz="3600" dirty="0" err="1">
                <a:solidFill>
                  <a:srgbClr val="595959"/>
                </a:solidFill>
              </a:rPr>
              <a:t>etc</a:t>
            </a:r>
            <a:r>
              <a:rPr lang="en-US" sz="3600" dirty="0">
                <a:solidFill>
                  <a:srgbClr val="595959"/>
                </a:solidFill>
              </a:rPr>
              <a:t>) 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u="sng" dirty="0"/>
              <a:t>Linguistic structures </a:t>
            </a:r>
            <a:r>
              <a:rPr lang="en-US" sz="3600" dirty="0"/>
              <a:t>(Part-of-speech, </a:t>
            </a:r>
            <a:r>
              <a:rPr lang="en-US" sz="3600" dirty="0" err="1"/>
              <a:t>etc</a:t>
            </a:r>
            <a:r>
              <a:rPr lang="en-US" sz="3600" dirty="0"/>
              <a:t>)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..</a:t>
            </a:r>
            <a:endParaRPr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>
          <a:extLst>
            <a:ext uri="{FF2B5EF4-FFF2-40B4-BE49-F238E27FC236}">
              <a16:creationId xmlns:a16="http://schemas.microsoft.com/office/drawing/2014/main" id="{9DAF5C4B-F6CC-8A91-E5A4-FE975130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9">
            <a:extLst>
              <a:ext uri="{FF2B5EF4-FFF2-40B4-BE49-F238E27FC236}">
                <a16:creationId xmlns:a16="http://schemas.microsoft.com/office/drawing/2014/main" id="{75791690-BC1B-9E89-2544-00E5DC5A2A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70" name="Google Shape;570;p79">
            <a:extLst>
              <a:ext uri="{FF2B5EF4-FFF2-40B4-BE49-F238E27FC236}">
                <a16:creationId xmlns:a16="http://schemas.microsoft.com/office/drawing/2014/main" id="{71B59F90-184B-CBFF-799D-C4061D426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Linguistic Structures</a:t>
            </a:r>
            <a:endParaRPr dirty="0"/>
          </a:p>
        </p:txBody>
      </p:sp>
      <p:pic>
        <p:nvPicPr>
          <p:cNvPr id="572" name="Google Shape;572;p79" descr="NLP: Bag of words and TF-IDF explained! | by Koushik kumar | Medium">
            <a:extLst>
              <a:ext uri="{FF2B5EF4-FFF2-40B4-BE49-F238E27FC236}">
                <a16:creationId xmlns:a16="http://schemas.microsoft.com/office/drawing/2014/main" id="{F999C2D9-7DA1-93C3-28AB-87058DC551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805"/>
          <a:stretch/>
        </p:blipFill>
        <p:spPr>
          <a:xfrm>
            <a:off x="1652321" y="1413887"/>
            <a:ext cx="2236668" cy="4728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9">
            <a:extLst>
              <a:ext uri="{FF2B5EF4-FFF2-40B4-BE49-F238E27FC236}">
                <a16:creationId xmlns:a16="http://schemas.microsoft.com/office/drawing/2014/main" id="{C06009DF-552E-F73F-572F-78BF063A9944}"/>
              </a:ext>
            </a:extLst>
          </p:cNvPr>
          <p:cNvSpPr txBox="1"/>
          <p:nvPr/>
        </p:nvSpPr>
        <p:spPr>
          <a:xfrm>
            <a:off x="258793" y="970222"/>
            <a:ext cx="60291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Count the number of part-of-Speech, depth of constituency parses,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etc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575" name="Google Shape;575;p79" descr="NLP: Bag of words and TF-IDF explained! | by Koushik kumar | Medium">
            <a:extLst>
              <a:ext uri="{FF2B5EF4-FFF2-40B4-BE49-F238E27FC236}">
                <a16:creationId xmlns:a16="http://schemas.microsoft.com/office/drawing/2014/main" id="{1083FC4A-D42D-A175-12FE-BBABD12D58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540" t="40686" r="14778" b="45003"/>
          <a:stretch/>
        </p:blipFill>
        <p:spPr>
          <a:xfrm>
            <a:off x="4370219" y="3090672"/>
            <a:ext cx="1043030" cy="6766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95E795-1B11-83F2-4B8A-E15B1B675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01779"/>
              </p:ext>
            </p:extLst>
          </p:nvPr>
        </p:nvGraphicFramePr>
        <p:xfrm>
          <a:off x="8703377" y="3178820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73542776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3668093292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NP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18908588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VP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13102505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..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..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513933542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ECE434-993C-9309-4EF6-58A23AA8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087" y="2275914"/>
            <a:ext cx="2921092" cy="2192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3396C0-C863-0AB4-D1FB-8C70FA122292}"/>
              </a:ext>
            </a:extLst>
          </p:cNvPr>
          <p:cNvSpPr txBox="1"/>
          <p:nvPr/>
        </p:nvSpPr>
        <p:spPr>
          <a:xfrm>
            <a:off x="5439087" y="4079878"/>
            <a:ext cx="19728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+mn-lt"/>
                <a:hlinkClick r:id="rId5"/>
              </a:rPr>
              <a:t>https://parser.kitaev.io</a:t>
            </a:r>
            <a:endParaRPr lang="en-US" sz="1100" dirty="0">
              <a:latin typeface="+mn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75EA11-2D30-4CBB-6C86-86CD806C8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27684"/>
              </p:ext>
            </p:extLst>
          </p:nvPr>
        </p:nvGraphicFramePr>
        <p:xfrm>
          <a:off x="8703377" y="2526135"/>
          <a:ext cx="1975225" cy="3967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671166151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1679500675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Parse depth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79364016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F1C3299-18EF-962B-48C9-2A3B135D9122}"/>
              </a:ext>
            </a:extLst>
          </p:cNvPr>
          <p:cNvSpPr/>
          <p:nvPr/>
        </p:nvSpPr>
        <p:spPr>
          <a:xfrm>
            <a:off x="7156171" y="3952830"/>
            <a:ext cx="488213" cy="416090"/>
          </a:xfrm>
          <a:prstGeom prst="rect">
            <a:avLst/>
          </a:prstGeom>
          <a:solidFill>
            <a:srgbClr val="7A0019">
              <a:alpha val="57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E7FEA2-FA6F-B6A6-DEF2-F2AE5803DB49}"/>
              </a:ext>
            </a:extLst>
          </p:cNvPr>
          <p:cNvSpPr/>
          <p:nvPr/>
        </p:nvSpPr>
        <p:spPr>
          <a:xfrm>
            <a:off x="7743475" y="4160875"/>
            <a:ext cx="642542" cy="416090"/>
          </a:xfrm>
          <a:prstGeom prst="rect">
            <a:avLst/>
          </a:prstGeom>
          <a:solidFill>
            <a:srgbClr val="7A0019">
              <a:alpha val="57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>
            <a:off x="2767179" y="1909746"/>
            <a:ext cx="886602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tabLst/>
              <a:defRPr/>
            </a:pPr>
            <a:r>
              <a:rPr kumimoji="0" lang="en-US" sz="115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f (       ) = y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597" name="Google Shape;5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440" y="3959088"/>
            <a:ext cx="971686" cy="16766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8" name="Google Shape;598;p46"/>
          <p:cNvGraphicFramePr/>
          <p:nvPr>
            <p:extLst>
              <p:ext uri="{D42A27DB-BD31-4B8C-83A1-F6EECF244321}">
                <p14:modId xmlns:p14="http://schemas.microsoft.com/office/powerpoint/2010/main" val="1924344825"/>
              </p:ext>
            </p:extLst>
          </p:nvPr>
        </p:nvGraphicFramePr>
        <p:xfrm>
          <a:off x="4194358" y="2245720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  <a:tableStyleId>{2B11C3D2-2B7F-4C0E-B746-A4FF7490DF66}</a:tableStyleId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NP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VP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Parse depth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 to implement </a:t>
            </a:r>
            <a:r>
              <a:rPr lang="en-US" sz="4400" dirty="0"/>
              <a:t>f(x)=y using Python?</a:t>
            </a:r>
            <a:endParaRPr dirty="0"/>
          </a:p>
        </p:txBody>
      </p:sp>
      <p:sp>
        <p:nvSpPr>
          <p:cNvPr id="513" name="Google Shape;513;p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3600" dirty="0"/>
              <a:t> Two components: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b="1" dirty="0"/>
              <a:t> The formal structure of the learning method:</a:t>
            </a:r>
            <a:endParaRPr sz="3600" b="1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>
                <a:solidFill>
                  <a:srgbClr val="C00000"/>
                </a:solidFill>
              </a:rPr>
              <a:t>f</a:t>
            </a:r>
            <a:r>
              <a:rPr lang="en-US" sz="3200" dirty="0"/>
              <a:t>: how </a:t>
            </a:r>
            <a:r>
              <a:rPr lang="en-US" sz="3200" dirty="0">
                <a:solidFill>
                  <a:srgbClr val="9B4053"/>
                </a:solidFill>
              </a:rPr>
              <a:t>x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9B4053"/>
                </a:solidFill>
              </a:rPr>
              <a:t>y</a:t>
            </a:r>
            <a:r>
              <a:rPr lang="en-US" sz="3200" dirty="0"/>
              <a:t> are mapped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/>
              <a:t>Logistic regression, Naïve Bayes, RNN, CNN, </a:t>
            </a:r>
            <a:r>
              <a:rPr lang="en-US" sz="3200" dirty="0" err="1"/>
              <a:t>etc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strike="sngStrike" dirty="0"/>
              <a:t> The </a:t>
            </a:r>
            <a:r>
              <a:rPr lang="en-US" sz="3600" strike="sngStrike" dirty="0">
                <a:solidFill>
                  <a:srgbClr val="9B4053"/>
                </a:solidFill>
              </a:rPr>
              <a:t>representation</a:t>
            </a:r>
            <a:r>
              <a:rPr lang="en-US" sz="3600" strike="sngStrike" dirty="0"/>
              <a:t> of the data (x)</a:t>
            </a:r>
            <a:endParaRPr sz="3600" strike="sngStrike" dirty="0"/>
          </a:p>
        </p:txBody>
      </p:sp>
    </p:spTree>
    <p:extLst>
      <p:ext uri="{BB962C8B-B14F-4D97-AF65-F5344CB8AC3E}">
        <p14:creationId xmlns:p14="http://schemas.microsoft.com/office/powerpoint/2010/main" val="198851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9" name="Google Shape;39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40" name="Google Shape;40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3200" dirty="0"/>
              <a:t>Tutorial on building text classifier using Scikit-Learn and </a:t>
            </a:r>
            <a:r>
              <a:rPr lang="en-US" sz="3200" dirty="0" err="1"/>
              <a:t>PyTorch</a:t>
            </a:r>
            <a:r>
              <a:rPr lang="en-US" sz="3200" dirty="0"/>
              <a:t> (</a:t>
            </a:r>
            <a:r>
              <a:rPr lang="en-US" sz="3200" dirty="0" err="1"/>
              <a:t>Risako</a:t>
            </a:r>
            <a:r>
              <a:rPr lang="en-US" sz="3200" dirty="0"/>
              <a:t>)</a:t>
            </a:r>
          </a:p>
          <a:p>
            <a:r>
              <a:rPr lang="en-US" sz="3200" dirty="0"/>
              <a:t>Applications of text classification</a:t>
            </a:r>
          </a:p>
          <a:p>
            <a:r>
              <a:rPr lang="en-US" sz="3200" dirty="0"/>
              <a:t>Why is sentiment analysis difficult?</a:t>
            </a:r>
            <a:endParaRPr sz="3200" dirty="0"/>
          </a:p>
          <a:p>
            <a:r>
              <a:rPr lang="en-US" sz="3200" dirty="0"/>
              <a:t>How can we build a sentiment classifier? </a:t>
            </a:r>
            <a:endParaRPr sz="3200" dirty="0"/>
          </a:p>
          <a:p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8856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7" name="Google Shape;37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Classification vs Regression</a:t>
            </a:r>
            <a:endParaRPr dirty="0"/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266" y="1693029"/>
            <a:ext cx="3755366" cy="34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2820" y="1693029"/>
            <a:ext cx="3870507" cy="348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CF8A6-8C65-1D7E-BA06-36A6A41E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4EB38-C5CD-66AB-1579-19B652F6E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19"/>
          <a:stretch/>
        </p:blipFill>
        <p:spPr>
          <a:xfrm>
            <a:off x="1927431" y="168998"/>
            <a:ext cx="7772400" cy="28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3C9AD-A6E4-779D-EB93-052F69C2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31" y="168998"/>
            <a:ext cx="7772400" cy="60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2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83">
            <a:extLst>
              <a:ext uri="{FF2B5EF4-FFF2-40B4-BE49-F238E27FC236}">
                <a16:creationId xmlns:a16="http://schemas.microsoft.com/office/drawing/2014/main" id="{D9B02B95-281E-B5C8-002F-C0794ED6E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Probability 101: Logit(P) and Logistic Regression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8A5BA-FCF4-13D0-1668-E8AEFFF3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899"/>
          <a:stretch/>
        </p:blipFill>
        <p:spPr>
          <a:xfrm>
            <a:off x="683918" y="1388994"/>
            <a:ext cx="5412082" cy="4867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A2D8E-DEB4-1113-9305-E24BD3235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45"/>
          <a:stretch/>
        </p:blipFill>
        <p:spPr>
          <a:xfrm>
            <a:off x="6585734" y="1388994"/>
            <a:ext cx="5120473" cy="48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8B11F-8BBC-18D7-BAF0-5286EC1C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83">
            <a:extLst>
              <a:ext uri="{FF2B5EF4-FFF2-40B4-BE49-F238E27FC236}">
                <a16:creationId xmlns:a16="http://schemas.microsoft.com/office/drawing/2014/main" id="{56192B13-818E-0171-3902-7BC9396E5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EA06AA-4287-1D7C-EAD5-FBDDAD7B6D51}"/>
              </a:ext>
            </a:extLst>
          </p:cNvPr>
          <p:cNvGrpSpPr/>
          <p:nvPr/>
        </p:nvGrpSpPr>
        <p:grpSpPr>
          <a:xfrm>
            <a:off x="485793" y="1388994"/>
            <a:ext cx="5384799" cy="2157711"/>
            <a:chOff x="1149350" y="2254962"/>
            <a:chExt cx="4203700" cy="15735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5D7324-7959-498E-23F1-2E00A9C4B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9350" y="2456873"/>
              <a:ext cx="4203700" cy="1371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60E8DE-F380-0BC4-265E-6D4DB634EB8F}"/>
                </a:ext>
              </a:extLst>
            </p:cNvPr>
            <p:cNvSpPr/>
            <p:nvPr/>
          </p:nvSpPr>
          <p:spPr>
            <a:xfrm>
              <a:off x="1902691" y="2254962"/>
              <a:ext cx="692727" cy="54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482B52-6A12-E9AA-3E39-2C16D21FC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5"/>
          <a:stretch/>
        </p:blipFill>
        <p:spPr>
          <a:xfrm>
            <a:off x="6585734" y="1388994"/>
            <a:ext cx="5120473" cy="4867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A07C4-4AA5-C0AB-1863-FF88C39DF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00" t="51750"/>
          <a:stretch/>
        </p:blipFill>
        <p:spPr>
          <a:xfrm>
            <a:off x="2266239" y="3546705"/>
            <a:ext cx="3035226" cy="23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0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85" name="Google Shape;85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Binary logistic regression</a:t>
            </a:r>
            <a:endParaRPr dirty="0"/>
          </a:p>
        </p:txBody>
      </p:sp>
      <p:pic>
        <p:nvPicPr>
          <p:cNvPr id="87" name="Google Shape;8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135" y="2440940"/>
            <a:ext cx="7779730" cy="194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8758" y="4692792"/>
            <a:ext cx="5182323" cy="819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83"/>
          <p:cNvCxnSpPr/>
          <p:nvPr/>
        </p:nvCxnSpPr>
        <p:spPr>
          <a:xfrm>
            <a:off x="3854824" y="1900518"/>
            <a:ext cx="977152" cy="959223"/>
          </a:xfrm>
          <a:prstGeom prst="straightConnector1">
            <a:avLst/>
          </a:prstGeom>
          <a:noFill/>
          <a:ln w="9525" cap="flat" cmpd="sng">
            <a:solidFill>
              <a:srgbClr val="79001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2" name="Google Shape;92;p83"/>
          <p:cNvSpPr txBox="1"/>
          <p:nvPr/>
        </p:nvSpPr>
        <p:spPr>
          <a:xfrm>
            <a:off x="2635624" y="1612019"/>
            <a:ext cx="2438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Model parameters to learn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87BDA-16CC-CB79-0C7F-5F70EDAA74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51750"/>
          <a:stretch/>
        </p:blipFill>
        <p:spPr>
          <a:xfrm>
            <a:off x="10080660" y="302080"/>
            <a:ext cx="1713882" cy="13099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AB12BA-9F66-60A4-1539-9B0601CE8BC1}"/>
              </a:ext>
            </a:extLst>
          </p:cNvPr>
          <p:cNvGrpSpPr/>
          <p:nvPr/>
        </p:nvGrpSpPr>
        <p:grpSpPr>
          <a:xfrm>
            <a:off x="8227713" y="541684"/>
            <a:ext cx="1499761" cy="577082"/>
            <a:chOff x="1149350" y="2254962"/>
            <a:chExt cx="4203700" cy="15735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CB71AF-F729-6298-C603-546957CB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9350" y="2456873"/>
              <a:ext cx="4203700" cy="1371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875C2A-19FE-DD3F-2369-7DA8B9C32231}"/>
                </a:ext>
              </a:extLst>
            </p:cNvPr>
            <p:cNvSpPr/>
            <p:nvPr/>
          </p:nvSpPr>
          <p:spPr>
            <a:xfrm>
              <a:off x="1902691" y="2254962"/>
              <a:ext cx="692727" cy="54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ea typeface="+mn-ea"/>
                <a:cs typeface="+mn-cs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51" name="Google Shape;251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Binary logistic regression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78E4A4-8E95-058F-7C65-DEA320824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893" y="1564999"/>
            <a:ext cx="6116589" cy="4262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A0C29-226E-E30D-957A-DA21F577EB23}"/>
              </a:ext>
            </a:extLst>
          </p:cNvPr>
          <p:cNvSpPr txBox="1"/>
          <p:nvPr/>
        </p:nvSpPr>
        <p:spPr>
          <a:xfrm>
            <a:off x="9770355" y="3296127"/>
            <a:ext cx="13677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f ( x ) = y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49BDAD-C3C8-A7E0-6A4F-FE852015F0AF}"/>
              </a:ext>
            </a:extLst>
          </p:cNvPr>
          <p:cNvSpPr/>
          <p:nvPr/>
        </p:nvSpPr>
        <p:spPr>
          <a:xfrm>
            <a:off x="5776523" y="1564999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A6A7DD-F8DB-FE08-C391-34293B367856}"/>
              </a:ext>
            </a:extLst>
          </p:cNvPr>
          <p:cNvSpPr/>
          <p:nvPr/>
        </p:nvSpPr>
        <p:spPr>
          <a:xfrm>
            <a:off x="6379430" y="1575253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BC70CE-CF61-729C-5C12-97CE0A255376}"/>
              </a:ext>
            </a:extLst>
          </p:cNvPr>
          <p:cNvSpPr/>
          <p:nvPr/>
        </p:nvSpPr>
        <p:spPr>
          <a:xfrm>
            <a:off x="7146239" y="1545167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53B27C-C6BA-1C1E-45A5-B33DAA9EAA6D}"/>
              </a:ext>
            </a:extLst>
          </p:cNvPr>
          <p:cNvSpPr/>
          <p:nvPr/>
        </p:nvSpPr>
        <p:spPr>
          <a:xfrm>
            <a:off x="7809505" y="1546394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96D65D-0019-40AF-7AE0-EC5DDE4C2771}"/>
              </a:ext>
            </a:extLst>
          </p:cNvPr>
          <p:cNvSpPr/>
          <p:nvPr/>
        </p:nvSpPr>
        <p:spPr>
          <a:xfrm>
            <a:off x="5710409" y="5080349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E80F06-CD90-7ABD-9AEA-9E760A9E2F45}"/>
              </a:ext>
            </a:extLst>
          </p:cNvPr>
          <p:cNvSpPr/>
          <p:nvPr/>
        </p:nvSpPr>
        <p:spPr>
          <a:xfrm>
            <a:off x="4908153" y="5080349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2F2EE5-21A2-FC77-FE4A-D2D9F9E148ED}"/>
              </a:ext>
            </a:extLst>
          </p:cNvPr>
          <p:cNvSpPr/>
          <p:nvPr/>
        </p:nvSpPr>
        <p:spPr>
          <a:xfrm>
            <a:off x="3889270" y="5080349"/>
            <a:ext cx="327804" cy="338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pic>
        <p:nvPicPr>
          <p:cNvPr id="6" name="Google Shape;581;p80" descr="NLP: Bag of words and TF-IDF explained! | by Koushik kumar | Medium">
            <a:extLst>
              <a:ext uri="{FF2B5EF4-FFF2-40B4-BE49-F238E27FC236}">
                <a16:creationId xmlns:a16="http://schemas.microsoft.com/office/drawing/2014/main" id="{8BC82C8F-C864-8345-640B-F7158CBF47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726" b="27206"/>
          <a:stretch/>
        </p:blipFill>
        <p:spPr>
          <a:xfrm>
            <a:off x="9886349" y="3696237"/>
            <a:ext cx="567874" cy="22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83;p80">
            <a:extLst>
              <a:ext uri="{FF2B5EF4-FFF2-40B4-BE49-F238E27FC236}">
                <a16:creationId xmlns:a16="http://schemas.microsoft.com/office/drawing/2014/main" id="{71E31F67-B429-5024-55E6-5E0F10FB4F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65763" y="1619493"/>
            <a:ext cx="971686" cy="16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7;p83">
            <a:extLst>
              <a:ext uri="{FF2B5EF4-FFF2-40B4-BE49-F238E27FC236}">
                <a16:creationId xmlns:a16="http://schemas.microsoft.com/office/drawing/2014/main" id="{A3840EF6-C31B-11EB-25E6-A1D21BA4FF4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102" t="8837" r="61055" b="41148"/>
          <a:stretch/>
        </p:blipFill>
        <p:spPr>
          <a:xfrm>
            <a:off x="7005380" y="4043372"/>
            <a:ext cx="1810172" cy="755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68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blipFill rotWithShape="1">
            <a:blip r:embed="rId3">
              <a:alphaModFix/>
            </a:blip>
            <a:stretch>
              <a:fillRect l="-2332" b="-8790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 </a:t>
            </a:r>
            <a:endParaRPr dirty="0"/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0291" y="1613024"/>
            <a:ext cx="6269966" cy="447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01119" y="1311998"/>
            <a:ext cx="2886478" cy="4486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80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26" name="Google Shape;126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endParaRPr dirty="0"/>
          </a:p>
        </p:txBody>
      </p:sp>
      <p:sp>
        <p:nvSpPr>
          <p:cNvPr id="127" name="Google Shape;127;p85"/>
          <p:cNvSpPr txBox="1">
            <a:spLocks noGrp="1"/>
          </p:cNvSpPr>
          <p:nvPr>
            <p:ph idx="1"/>
          </p:nvPr>
        </p:nvSpPr>
        <p:spPr>
          <a:xfrm>
            <a:off x="198408" y="1447800"/>
            <a:ext cx="11844066" cy="126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We want to find the value of  β  that leads to the  </a:t>
            </a:r>
            <a:r>
              <a:rPr lang="en-US" sz="3200" dirty="0">
                <a:solidFill>
                  <a:srgbClr val="9B4053"/>
                </a:solidFill>
              </a:rPr>
              <a:t>highest</a:t>
            </a:r>
            <a:r>
              <a:rPr lang="en-US" sz="3200" dirty="0"/>
              <a:t> value of the conditional log likelihood:</a:t>
            </a: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3200" dirty="0"/>
          </a:p>
        </p:txBody>
      </p:sp>
      <p:pic>
        <p:nvPicPr>
          <p:cNvPr id="129" name="Google Shape;12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442" y="2450345"/>
            <a:ext cx="3661187" cy="107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7;p83">
            <a:extLst>
              <a:ext uri="{FF2B5EF4-FFF2-40B4-BE49-F238E27FC236}">
                <a16:creationId xmlns:a16="http://schemas.microsoft.com/office/drawing/2014/main" id="{ADF2FA95-300E-1A8E-1F2D-837A31C4AB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1600" y="307250"/>
            <a:ext cx="4407101" cy="966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91;p83">
            <a:extLst>
              <a:ext uri="{FF2B5EF4-FFF2-40B4-BE49-F238E27FC236}">
                <a16:creationId xmlns:a16="http://schemas.microsoft.com/office/drawing/2014/main" id="{8F4E78D9-52D0-F414-3E23-D98E1D9B4BD8}"/>
              </a:ext>
            </a:extLst>
          </p:cNvPr>
          <p:cNvCxnSpPr>
            <a:cxnSpLocks/>
          </p:cNvCxnSpPr>
          <p:nvPr/>
        </p:nvCxnSpPr>
        <p:spPr>
          <a:xfrm flipV="1">
            <a:off x="6410036" y="840509"/>
            <a:ext cx="1516557" cy="1874982"/>
          </a:xfrm>
          <a:prstGeom prst="straightConnector1">
            <a:avLst/>
          </a:prstGeom>
          <a:noFill/>
          <a:ln w="9525" cap="flat" cmpd="sng">
            <a:solidFill>
              <a:srgbClr val="79001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CFB2C0-89C1-08AF-78BF-270FA0C1E06D}"/>
              </a:ext>
            </a:extLst>
          </p:cNvPr>
          <p:cNvSpPr txBox="1"/>
          <p:nvPr/>
        </p:nvSpPr>
        <p:spPr>
          <a:xfrm>
            <a:off x="5681608" y="2784217"/>
            <a:ext cx="565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73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26" name="Google Shape;126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endParaRPr dirty="0"/>
          </a:p>
        </p:txBody>
      </p:sp>
      <p:sp>
        <p:nvSpPr>
          <p:cNvPr id="127" name="Google Shape;127;p85"/>
          <p:cNvSpPr txBox="1">
            <a:spLocks noGrp="1"/>
          </p:cNvSpPr>
          <p:nvPr>
            <p:ph idx="1"/>
          </p:nvPr>
        </p:nvSpPr>
        <p:spPr>
          <a:xfrm>
            <a:off x="198408" y="1447800"/>
            <a:ext cx="11844066" cy="1267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We want to find the value of  β  that leads to the  </a:t>
            </a:r>
            <a:r>
              <a:rPr lang="en-US" sz="3200" dirty="0">
                <a:solidFill>
                  <a:srgbClr val="9B4053"/>
                </a:solidFill>
              </a:rPr>
              <a:t>highest</a:t>
            </a:r>
            <a:r>
              <a:rPr lang="en-US" sz="3200" dirty="0"/>
              <a:t> value of the conditional log likelihood:</a:t>
            </a: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3200" dirty="0"/>
          </a:p>
        </p:txBody>
      </p:sp>
      <p:pic>
        <p:nvPicPr>
          <p:cNvPr id="129" name="Google Shape;129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442" y="2450345"/>
            <a:ext cx="3661187" cy="107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1763" y="2074992"/>
            <a:ext cx="3661187" cy="419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1;p85">
            <a:extLst>
              <a:ext uri="{FF2B5EF4-FFF2-40B4-BE49-F238E27FC236}">
                <a16:creationId xmlns:a16="http://schemas.microsoft.com/office/drawing/2014/main" id="{55183AB8-CC51-647C-BA47-F77DD42718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284" y="4344795"/>
            <a:ext cx="5078519" cy="2026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2;p85">
            <a:extLst>
              <a:ext uri="{FF2B5EF4-FFF2-40B4-BE49-F238E27FC236}">
                <a16:creationId xmlns:a16="http://schemas.microsoft.com/office/drawing/2014/main" id="{0AC84A02-6070-54A5-6F8C-CADB13F4DC42}"/>
              </a:ext>
            </a:extLst>
          </p:cNvPr>
          <p:cNvSpPr/>
          <p:nvPr/>
        </p:nvSpPr>
        <p:spPr>
          <a:xfrm>
            <a:off x="3627284" y="5498643"/>
            <a:ext cx="3846443" cy="277906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" name="Google Shape;133;p85">
            <a:extLst>
              <a:ext uri="{FF2B5EF4-FFF2-40B4-BE49-F238E27FC236}">
                <a16:creationId xmlns:a16="http://schemas.microsoft.com/office/drawing/2014/main" id="{95B242C8-802A-8958-CAB4-31CC07A60E99}"/>
              </a:ext>
            </a:extLst>
          </p:cNvPr>
          <p:cNvSpPr txBox="1"/>
          <p:nvPr/>
        </p:nvSpPr>
        <p:spPr>
          <a:xfrm>
            <a:off x="198408" y="3564476"/>
            <a:ext cx="800548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Train it with stochastic gradient descent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cxnSp>
        <p:nvCxnSpPr>
          <p:cNvPr id="6" name="Google Shape;91;p83">
            <a:extLst>
              <a:ext uri="{FF2B5EF4-FFF2-40B4-BE49-F238E27FC236}">
                <a16:creationId xmlns:a16="http://schemas.microsoft.com/office/drawing/2014/main" id="{2B073574-6785-EA63-B48E-C50C57FE3566}"/>
              </a:ext>
            </a:extLst>
          </p:cNvPr>
          <p:cNvCxnSpPr>
            <a:cxnSpLocks/>
          </p:cNvCxnSpPr>
          <p:nvPr/>
        </p:nvCxnSpPr>
        <p:spPr>
          <a:xfrm flipH="1">
            <a:off x="7425132" y="2625531"/>
            <a:ext cx="1468544" cy="2808024"/>
          </a:xfrm>
          <a:prstGeom prst="straightConnector1">
            <a:avLst/>
          </a:prstGeom>
          <a:noFill/>
          <a:ln w="9525" cap="flat" cmpd="sng">
            <a:solidFill>
              <a:srgbClr val="790016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982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371" name="Google Shape;37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504" y="793531"/>
            <a:ext cx="3559103" cy="527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9909" y="1156531"/>
            <a:ext cx="4978587" cy="34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8"/>
          <p:cNvPicPr preferRelativeResize="0"/>
          <p:nvPr/>
        </p:nvPicPr>
        <p:blipFill rotWithShape="1">
          <a:blip r:embed="rId5">
            <a:alphaModFix/>
          </a:blip>
          <a:srcRect r="22173" b="29583"/>
          <a:stretch/>
        </p:blipFill>
        <p:spPr>
          <a:xfrm>
            <a:off x="5022822" y="4951491"/>
            <a:ext cx="6648325" cy="115738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8"/>
          <p:cNvSpPr txBox="1"/>
          <p:nvPr/>
        </p:nvSpPr>
        <p:spPr>
          <a:xfrm>
            <a:off x="8807521" y="280945"/>
            <a:ext cx="32375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+mn-lt"/>
                <a:sym typeface="Arial"/>
              </a:rPr>
              <a:t>Movie review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Gradient Descent (why does it work)</a:t>
            </a:r>
            <a:endParaRPr dirty="0"/>
          </a:p>
        </p:txBody>
      </p:sp>
      <p:pic>
        <p:nvPicPr>
          <p:cNvPr id="5" name="Content Placeholder 4" descr="A diagram of a loss&#10;&#10;Description automatically generated">
            <a:extLst>
              <a:ext uri="{FF2B5EF4-FFF2-40B4-BE49-F238E27FC236}">
                <a16:creationId xmlns:a16="http://schemas.microsoft.com/office/drawing/2014/main" id="{9A780387-0135-5967-D013-B0657C070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8771" y="1606531"/>
            <a:ext cx="7480300" cy="4483100"/>
          </a:xfrm>
        </p:spPr>
      </p:pic>
    </p:spTree>
    <p:extLst>
      <p:ext uri="{BB962C8B-B14F-4D97-AF65-F5344CB8AC3E}">
        <p14:creationId xmlns:p14="http://schemas.microsoft.com/office/powerpoint/2010/main" val="3053974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44849"/>
            <a:ext cx="5885330" cy="588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1;p85">
            <a:extLst>
              <a:ext uri="{FF2B5EF4-FFF2-40B4-BE49-F238E27FC236}">
                <a16:creationId xmlns:a16="http://schemas.microsoft.com/office/drawing/2014/main" id="{0844F47F-225F-8690-DA98-C0F4DB7EAF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56" y="3429000"/>
            <a:ext cx="5885330" cy="2446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75ED75-518B-7B44-5647-973D660BB9CE}"/>
              </a:ext>
            </a:extLst>
          </p:cNvPr>
          <p:cNvGrpSpPr/>
          <p:nvPr/>
        </p:nvGrpSpPr>
        <p:grpSpPr>
          <a:xfrm>
            <a:off x="210670" y="511170"/>
            <a:ext cx="5384799" cy="2157711"/>
            <a:chOff x="1149350" y="2254962"/>
            <a:chExt cx="4203700" cy="15735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DEA225-DF14-B841-A00D-F83016E0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350" y="2456873"/>
              <a:ext cx="4203700" cy="1371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78FD31-5961-7803-AC67-6C2F19109B43}"/>
                </a:ext>
              </a:extLst>
            </p:cNvPr>
            <p:cNvSpPr/>
            <p:nvPr/>
          </p:nvSpPr>
          <p:spPr>
            <a:xfrm>
              <a:off x="1902691" y="2254962"/>
              <a:ext cx="692727" cy="54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77673F-AB0D-81C5-6BC3-3CD2DCEE177B}"/>
              </a:ext>
            </a:extLst>
          </p:cNvPr>
          <p:cNvCxnSpPr/>
          <p:nvPr/>
        </p:nvCxnSpPr>
        <p:spPr>
          <a:xfrm>
            <a:off x="4657344" y="2243328"/>
            <a:ext cx="3730752" cy="363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5644EF-7231-7FAA-D791-7236064F10B4}"/>
              </a:ext>
            </a:extLst>
          </p:cNvPr>
          <p:cNvCxnSpPr>
            <a:cxnSpLocks/>
          </p:cNvCxnSpPr>
          <p:nvPr/>
        </p:nvCxnSpPr>
        <p:spPr>
          <a:xfrm>
            <a:off x="3980359" y="2243328"/>
            <a:ext cx="6698243" cy="34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9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44849"/>
            <a:ext cx="5885330" cy="588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C780EC-077F-3AB7-E12D-D1B3FA973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74"/>
          <a:stretch/>
        </p:blipFill>
        <p:spPr>
          <a:xfrm>
            <a:off x="998995" y="3187514"/>
            <a:ext cx="4099477" cy="3281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009C11-9678-6BE4-D668-D9A77C6F6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27"/>
          <a:stretch/>
        </p:blipFill>
        <p:spPr>
          <a:xfrm>
            <a:off x="992777" y="82768"/>
            <a:ext cx="4111914" cy="3281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E79AA-3F66-6522-12B6-D3ED57D3AD62}"/>
              </a:ext>
            </a:extLst>
          </p:cNvPr>
          <p:cNvSpPr txBox="1"/>
          <p:nvPr/>
        </p:nvSpPr>
        <p:spPr>
          <a:xfrm>
            <a:off x="3452117" y="388908"/>
            <a:ext cx="1859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Loss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036F5-FA0F-6C54-63F2-7CC16C3BA681}"/>
              </a:ext>
            </a:extLst>
          </p:cNvPr>
          <p:cNvSpPr txBox="1"/>
          <p:nvPr/>
        </p:nvSpPr>
        <p:spPr>
          <a:xfrm>
            <a:off x="2689259" y="5562786"/>
            <a:ext cx="262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Accuracy curve</a:t>
            </a:r>
          </a:p>
        </p:txBody>
      </p:sp>
    </p:spTree>
    <p:extLst>
      <p:ext uri="{BB962C8B-B14F-4D97-AF65-F5344CB8AC3E}">
        <p14:creationId xmlns:p14="http://schemas.microsoft.com/office/powerpoint/2010/main" val="15746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Final Logistic Classifier</a:t>
            </a:r>
            <a:endParaRPr dirty="0"/>
          </a:p>
        </p:txBody>
      </p:sp>
      <p:pic>
        <p:nvPicPr>
          <p:cNvPr id="1026" name="Picture 2" descr="Linear Models for Classification — Applied Machine Learning in Python">
            <a:extLst>
              <a:ext uri="{FF2B5EF4-FFF2-40B4-BE49-F238E27FC236}">
                <a16:creationId xmlns:a16="http://schemas.microsoft.com/office/drawing/2014/main" id="{40611F12-0FCD-5E6C-340E-355DF1F3A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81" y="1533417"/>
            <a:ext cx="5056811" cy="40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7;p85">
            <a:extLst>
              <a:ext uri="{FF2B5EF4-FFF2-40B4-BE49-F238E27FC236}">
                <a16:creationId xmlns:a16="http://schemas.microsoft.com/office/drawing/2014/main" id="{8AFC9F6E-EDD0-7CAA-D98B-BDEDCC338509}"/>
              </a:ext>
            </a:extLst>
          </p:cNvPr>
          <p:cNvSpPr txBox="1">
            <a:spLocks/>
          </p:cNvSpPr>
          <p:nvPr/>
        </p:nvSpPr>
        <p:spPr>
          <a:xfrm>
            <a:off x="198408" y="1368176"/>
            <a:ext cx="6241373" cy="39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rgbClr val="595959"/>
                </a:solidFill>
                <a:latin typeface="+mn-lt"/>
                <a:ea typeface="Titillium Web" panose="00000500000000000000" pitchFamily="2" charset="0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A0019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rgbClr val="595959"/>
                </a:solidFill>
                <a:latin typeface="+mn-lt"/>
                <a:ea typeface="Titillium Web" panose="00000500000000000000" pitchFamily="2" charset="0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Noto Sans Symbols"/>
              <a:buChar char="✔"/>
              <a:defRPr sz="2000" b="0" i="0" u="none" strike="noStrike" cap="none">
                <a:solidFill>
                  <a:srgbClr val="595959"/>
                </a:solidFill>
                <a:latin typeface="+mn-lt"/>
                <a:ea typeface="Titillium Web" panose="00000500000000000000" pitchFamily="2" charset="0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A001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A0019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 Linear</a:t>
            </a:r>
          </a:p>
          <a:p>
            <a:r>
              <a:rPr lang="en-US" sz="3200" dirty="0"/>
              <a:t>Parameters define a separating hyperplane in the space of x</a:t>
            </a:r>
          </a:p>
          <a:p>
            <a:r>
              <a:rPr lang="en-US" sz="3200" dirty="0"/>
              <a:t>Bias defines offset from origin</a:t>
            </a:r>
          </a:p>
          <a:p>
            <a:pPr indent="-228600">
              <a:buFont typeface="Noto Sans Symbols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4844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12" name="Google Shape;51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 to implement </a:t>
            </a:r>
            <a:r>
              <a:rPr lang="en-US" sz="4400" dirty="0"/>
              <a:t>f(x)=y using Python?</a:t>
            </a:r>
            <a:endParaRPr dirty="0"/>
          </a:p>
        </p:txBody>
      </p:sp>
      <p:sp>
        <p:nvSpPr>
          <p:cNvPr id="513" name="Google Shape;513;p7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3600" dirty="0"/>
              <a:t> Two components:</a:t>
            </a:r>
            <a:endParaRPr sz="36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dirty="0"/>
              <a:t> The formal structure of the learning method:</a:t>
            </a:r>
            <a:endParaRPr sz="36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dirty="0">
                <a:solidFill>
                  <a:srgbClr val="C00000"/>
                </a:solidFill>
              </a:rPr>
              <a:t>f</a:t>
            </a:r>
            <a:r>
              <a:rPr lang="en-US" sz="3200" dirty="0"/>
              <a:t>: how </a:t>
            </a:r>
            <a:r>
              <a:rPr lang="en-US" sz="3200" dirty="0">
                <a:solidFill>
                  <a:srgbClr val="9B4053"/>
                </a:solidFill>
              </a:rPr>
              <a:t>x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9B4053"/>
                </a:solidFill>
              </a:rPr>
              <a:t>y</a:t>
            </a:r>
            <a:r>
              <a:rPr lang="en-US" sz="3200" dirty="0"/>
              <a:t> are mapped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3200" i="1" dirty="0"/>
              <a:t>Logistic regression</a:t>
            </a:r>
            <a:r>
              <a:rPr lang="en-US" sz="3200" dirty="0"/>
              <a:t>, Naïve Bayes, RNN, CNN, </a:t>
            </a:r>
            <a:r>
              <a:rPr lang="en-US" sz="3200" dirty="0" err="1"/>
              <a:t>etc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600" b="1" dirty="0"/>
              <a:t> The </a:t>
            </a:r>
            <a:r>
              <a:rPr lang="en-US" sz="3600" b="1" dirty="0">
                <a:solidFill>
                  <a:srgbClr val="9B4053"/>
                </a:solidFill>
              </a:rPr>
              <a:t>representation</a:t>
            </a:r>
            <a:r>
              <a:rPr lang="en-US" sz="3600" b="1" dirty="0"/>
              <a:t> of the data (x)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124685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97" name="Google Shape;97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Representation of data (x)</a:t>
            </a:r>
            <a:endParaRPr dirty="0"/>
          </a:p>
        </p:txBody>
      </p:sp>
      <p:sp>
        <p:nvSpPr>
          <p:cNvPr id="98" name="Google Shape;98;p84"/>
          <p:cNvSpPr txBox="1">
            <a:spLocks noGrp="1"/>
          </p:cNvSpPr>
          <p:nvPr>
            <p:ph idx="1"/>
          </p:nvPr>
        </p:nvSpPr>
        <p:spPr>
          <a:xfrm>
            <a:off x="198408" y="1447799"/>
            <a:ext cx="7976328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As a discriminative classifier, logistic regression doesn’t assume features are independent like Naive Bayes does.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Its power partly comes in the ability to create </a:t>
            </a:r>
            <a:r>
              <a:rPr lang="en-US" dirty="0">
                <a:solidFill>
                  <a:srgbClr val="9B4053"/>
                </a:solidFill>
              </a:rPr>
              <a:t>richly expressive features</a:t>
            </a:r>
            <a:r>
              <a:rPr lang="en-US" dirty="0"/>
              <a:t> without the burden of independence. 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We can represent text through features that are not just the identities of individual words, but any feature that is scoped over the </a:t>
            </a:r>
            <a:r>
              <a:rPr lang="en-US" dirty="0">
                <a:solidFill>
                  <a:srgbClr val="9B4053"/>
                </a:solidFill>
              </a:rPr>
              <a:t>entirety of the input</a:t>
            </a:r>
            <a:r>
              <a:rPr lang="en-US" dirty="0"/>
              <a:t>.</a:t>
            </a:r>
            <a:endParaRPr sz="3200" dirty="0"/>
          </a:p>
        </p:txBody>
      </p:sp>
      <p:graphicFrame>
        <p:nvGraphicFramePr>
          <p:cNvPr id="100" name="Google Shape;100;p84"/>
          <p:cNvGraphicFramePr/>
          <p:nvPr>
            <p:extLst>
              <p:ext uri="{D42A27DB-BD31-4B8C-83A1-F6EECF244321}">
                <p14:modId xmlns:p14="http://schemas.microsoft.com/office/powerpoint/2010/main" val="4070554465"/>
              </p:ext>
            </p:extLst>
          </p:nvPr>
        </p:nvGraphicFramePr>
        <p:xfrm>
          <a:off x="8507506" y="1345037"/>
          <a:ext cx="3475275" cy="1703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latin typeface="Titillium Web" panose="00000500000000000000" pitchFamily="2" charset="0"/>
                        </a:rPr>
                        <a:t>Features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Unigrams (“like”)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Bigrams (“not like”), trigrams, </a:t>
                      </a:r>
                      <a:r>
                        <a:rPr lang="en-US" sz="2000" u="none" strike="noStrike" cap="none" dirty="0" err="1">
                          <a:latin typeface="Titillium Web" panose="00000500000000000000" pitchFamily="2" charset="0"/>
                        </a:rPr>
                        <a:t>etc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F3F35A-FA57-FEE4-474E-4F77159F2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153079"/>
              </p:ext>
            </p:extLst>
          </p:nvPr>
        </p:nvGraphicFramePr>
        <p:xfrm>
          <a:off x="8507505" y="3048787"/>
          <a:ext cx="3475275" cy="2716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75275">
                  <a:extLst>
                    <a:ext uri="{9D8B030D-6E8A-4147-A177-3AD203B41FA5}">
                      <a16:colId xmlns:a16="http://schemas.microsoft.com/office/drawing/2014/main" val="2980594095"/>
                    </a:ext>
                  </a:extLst>
                </a:gridCol>
              </a:tblGrid>
              <a:tr h="83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Prefixes (word that start with “un-”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16941905"/>
                  </a:ext>
                </a:extLst>
              </a:tr>
              <a:tr h="70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Words that appear in the positive/negative dictionary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376287349"/>
                  </a:ext>
                </a:extLst>
              </a:tr>
              <a:tr h="4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Reviews begin with “I love”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4149702"/>
                  </a:ext>
                </a:extLst>
              </a:tr>
              <a:tr h="4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At least 3 mentions of positive verbs (like, love, </a:t>
                      </a:r>
                      <a:r>
                        <a:rPr lang="en-US" sz="2000" u="none" strike="noStrike" cap="none" dirty="0" err="1"/>
                        <a:t>etc</a:t>
                      </a:r>
                      <a:r>
                        <a:rPr lang="en-US" sz="2000" u="none" strike="noStrike" cap="none" dirty="0"/>
                        <a:t>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509324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Representation of data (x)</a:t>
            </a:r>
            <a:endParaRPr dirty="0"/>
          </a:p>
        </p:txBody>
      </p:sp>
      <p:graphicFrame>
        <p:nvGraphicFramePr>
          <p:cNvPr id="107" name="Google Shape;107;p6"/>
          <p:cNvGraphicFramePr/>
          <p:nvPr/>
        </p:nvGraphicFramePr>
        <p:xfrm>
          <a:off x="8507506" y="1345037"/>
          <a:ext cx="3475275" cy="4420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7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latin typeface="Titillium Web" panose="00000500000000000000" pitchFamily="2" charset="0"/>
                        </a:rPr>
                        <a:t>Features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Unigrams (“like”)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Bigrams (“not like”), trigrams, </a:t>
                      </a:r>
                      <a:r>
                        <a:rPr lang="en-US" sz="2000" u="none" strike="noStrike" cap="none" dirty="0" err="1">
                          <a:latin typeface="Titillium Web" panose="00000500000000000000" pitchFamily="2" charset="0"/>
                        </a:rPr>
                        <a:t>etc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Prefixes (word that start with “un-”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Words that appear in the positive/negative dictionary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Reviews begin with “I love”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At least 3 mentions of positive verbs (like, love, </a:t>
                      </a:r>
                      <a:r>
                        <a:rPr lang="en-US" sz="2000" u="none" strike="noStrike" cap="none" dirty="0" err="1">
                          <a:latin typeface="Titillium Web" panose="00000500000000000000" pitchFamily="2" charset="0"/>
                        </a:rPr>
                        <a:t>etc</a:t>
                      </a:r>
                      <a:r>
                        <a:rPr lang="en-US" sz="2000" u="none" strike="noStrike" cap="none" dirty="0">
                          <a:latin typeface="Titillium Web" panose="00000500000000000000" pitchFamily="2" charset="0"/>
                        </a:rPr>
                        <a:t>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8" name="Google Shape;108;p6"/>
          <p:cNvSpPr txBox="1"/>
          <p:nvPr/>
        </p:nvSpPr>
        <p:spPr>
          <a:xfrm>
            <a:off x="884590" y="2232476"/>
            <a:ext cx="8866020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tabLst/>
              <a:defRPr/>
            </a:pPr>
            <a:r>
              <a:rPr kumimoji="0" lang="en-US" sz="115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f (            )=y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109" name="Google Shape;109;p6" descr="NLP: Bag of words and TF-IDF explained! | by Koushik kumar | Medium"/>
          <p:cNvPicPr preferRelativeResize="0"/>
          <p:nvPr/>
        </p:nvPicPr>
        <p:blipFill rotWithShape="1">
          <a:blip r:embed="rId3">
            <a:alphaModFix/>
          </a:blip>
          <a:srcRect l="85726"/>
          <a:stretch/>
        </p:blipFill>
        <p:spPr>
          <a:xfrm>
            <a:off x="2441390" y="957375"/>
            <a:ext cx="1173923" cy="47280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6"/>
          <p:cNvGraphicFramePr/>
          <p:nvPr/>
        </p:nvGraphicFramePr>
        <p:xfrm>
          <a:off x="3731373" y="4981963"/>
          <a:ext cx="1975225" cy="119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NP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VP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Parse depth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5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Google Shape;111;p6"/>
          <p:cNvSpPr txBox="1"/>
          <p:nvPr/>
        </p:nvSpPr>
        <p:spPr>
          <a:xfrm>
            <a:off x="3737309" y="1125193"/>
            <a:ext cx="154940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I want	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have you	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how many	2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isn’t it	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graphicFrame>
        <p:nvGraphicFramePr>
          <p:cNvPr id="112" name="Google Shape;112;p6"/>
          <p:cNvGraphicFramePr/>
          <p:nvPr/>
        </p:nvGraphicFramePr>
        <p:xfrm>
          <a:off x="3731373" y="2357013"/>
          <a:ext cx="1719175" cy="119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happy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1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recommend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3" name="Google Shape;113;p6"/>
          <p:cNvGraphicFramePr/>
          <p:nvPr/>
        </p:nvGraphicFramePr>
        <p:xfrm>
          <a:off x="3731373" y="3627036"/>
          <a:ext cx="1719175" cy="119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lonely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outrage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not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tillium Web" panose="00000500000000000000" pitchFamily="2" charset="0"/>
                        </a:rPr>
                        <a:t>2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1198772" y="3906622"/>
            <a:ext cx="101946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What if your input representation is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complex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and cannot be modeled by simple </a:t>
            </a: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linear projection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?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50727"/>
          <a:stretch/>
        </p:blipFill>
        <p:spPr>
          <a:xfrm>
            <a:off x="5039608" y="1078302"/>
            <a:ext cx="2307944" cy="235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51" name="Google Shape;151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Neural Networks</a:t>
            </a:r>
            <a:endParaRPr dirty="0"/>
          </a:p>
        </p:txBody>
      </p:sp>
      <p:sp>
        <p:nvSpPr>
          <p:cNvPr id="152" name="Google Shape;152;p86"/>
          <p:cNvSpPr txBox="1">
            <a:spLocks noGrp="1"/>
          </p:cNvSpPr>
          <p:nvPr>
            <p:ph idx="1"/>
          </p:nvPr>
        </p:nvSpPr>
        <p:spPr>
          <a:xfrm>
            <a:off x="198408" y="1447799"/>
            <a:ext cx="9110184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Discrete, high-dimensional representation of inputs (one-hot vectors)  =&gt; low-dimensional “</a:t>
            </a:r>
            <a:r>
              <a:rPr lang="en-US" dirty="0">
                <a:solidFill>
                  <a:srgbClr val="9B4053"/>
                </a:solidFill>
              </a:rPr>
              <a:t>distributed</a:t>
            </a:r>
            <a:r>
              <a:rPr lang="en-US" dirty="0"/>
              <a:t>” representations. 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dirty="0"/>
              <a:t>Distributional semantics and word vectors (To be covered)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Static representations -&gt; </a:t>
            </a:r>
            <a:r>
              <a:rPr lang="en-US" dirty="0">
                <a:solidFill>
                  <a:srgbClr val="9B4053"/>
                </a:solidFill>
              </a:rPr>
              <a:t>contextual</a:t>
            </a:r>
            <a:r>
              <a:rPr lang="en-US" dirty="0"/>
              <a:t> representations, where representations of words are sensitive to local context. 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dirty="0"/>
              <a:t>Contextualized Word Embeddings (To be covered)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Multiple layers to capture hierarchical structure</a:t>
            </a: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154" name="Google Shape;15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0773" y="1143000"/>
            <a:ext cx="2307944" cy="4770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59" name="Google Shape;159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Recap: Logistic regression</a:t>
            </a:r>
            <a:endParaRPr dirty="0"/>
          </a:p>
        </p:txBody>
      </p:sp>
      <p:pic>
        <p:nvPicPr>
          <p:cNvPr id="161" name="Google Shape;161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98" y="1653304"/>
            <a:ext cx="5048955" cy="151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349" y="895125"/>
            <a:ext cx="2886478" cy="44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13723" y="2434997"/>
            <a:ext cx="2302622" cy="2450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A1FDC-A665-326F-C869-4A3D6C207DB3}"/>
              </a:ext>
            </a:extLst>
          </p:cNvPr>
          <p:cNvSpPr txBox="1"/>
          <p:nvPr/>
        </p:nvSpPr>
        <p:spPr>
          <a:xfrm>
            <a:off x="1306286" y="4093029"/>
            <a:ext cx="491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n-lt"/>
              </a:rPr>
              <a:t>“It’s not a bad movie”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06CEE-294F-73AB-3402-4F234838747C}"/>
              </a:ext>
            </a:extLst>
          </p:cNvPr>
          <p:cNvSpPr txBox="1"/>
          <p:nvPr/>
        </p:nvSpPr>
        <p:spPr>
          <a:xfrm>
            <a:off x="5910932" y="5518693"/>
            <a:ext cx="1259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+mn-lt"/>
              </a:rPr>
              <a:t>not a bad </a:t>
            </a:r>
            <a:endParaRPr lang="en-US" sz="1800" i="1" dirty="0"/>
          </a:p>
        </p:txBody>
      </p:sp>
      <p:pic>
        <p:nvPicPr>
          <p:cNvPr id="6" name="Picture 5" descr="A black number on a white background&#10;&#10;Description automatically generated">
            <a:extLst>
              <a:ext uri="{FF2B5EF4-FFF2-40B4-BE49-F238E27FC236}">
                <a16:creationId xmlns:a16="http://schemas.microsoft.com/office/drawing/2014/main" id="{DB5B5864-F958-2747-F3BC-8F78FB5886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467"/>
          <a:stretch/>
        </p:blipFill>
        <p:spPr>
          <a:xfrm>
            <a:off x="7170234" y="5225672"/>
            <a:ext cx="1460601" cy="985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390" name="Google Shape;390;p60" descr="Why Is Email Spam Still A Problem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237" y="1298056"/>
            <a:ext cx="9652360" cy="426188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 txBox="1"/>
          <p:nvPr/>
        </p:nvSpPr>
        <p:spPr>
          <a:xfrm>
            <a:off x="8484577" y="280945"/>
            <a:ext cx="35604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Spam detection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68" name="Google Shape;168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Feedforward neural network</a:t>
            </a:r>
            <a:endParaRPr dirty="0"/>
          </a:p>
        </p:txBody>
      </p:sp>
      <p:sp>
        <p:nvSpPr>
          <p:cNvPr id="169" name="Google Shape;169;p8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Input and output are mediated by at least one hidden layer.</a:t>
            </a:r>
            <a:endParaRPr dirty="0"/>
          </a:p>
        </p:txBody>
      </p:sp>
      <p:pic>
        <p:nvPicPr>
          <p:cNvPr id="171" name="Google Shape;17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0681" y="2081785"/>
            <a:ext cx="4882949" cy="332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8"/>
          <p:cNvPicPr preferRelativeResize="0"/>
          <p:nvPr/>
        </p:nvPicPr>
        <p:blipFill rotWithShape="1">
          <a:blip r:embed="rId4">
            <a:alphaModFix/>
          </a:blip>
          <a:srcRect b="50625"/>
          <a:stretch/>
        </p:blipFill>
        <p:spPr>
          <a:xfrm>
            <a:off x="3606353" y="5247391"/>
            <a:ext cx="867951" cy="88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8"/>
          <p:cNvPicPr preferRelativeResize="0"/>
          <p:nvPr/>
        </p:nvPicPr>
        <p:blipFill rotWithShape="1">
          <a:blip r:embed="rId4">
            <a:alphaModFix/>
          </a:blip>
          <a:srcRect t="49861"/>
          <a:stretch/>
        </p:blipFill>
        <p:spPr>
          <a:xfrm>
            <a:off x="5686465" y="4608297"/>
            <a:ext cx="867951" cy="89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179" name="Google Shape;179;p89"/>
          <p:cNvPicPr preferRelativeResize="0"/>
          <p:nvPr/>
        </p:nvPicPr>
        <p:blipFill rotWithShape="1">
          <a:blip r:embed="rId3">
            <a:alphaModFix/>
          </a:blip>
          <a:srcRect t="1433"/>
          <a:stretch/>
        </p:blipFill>
        <p:spPr>
          <a:xfrm>
            <a:off x="3452443" y="889000"/>
            <a:ext cx="5287113" cy="515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9"/>
          <p:cNvSpPr txBox="1"/>
          <p:nvPr/>
        </p:nvSpPr>
        <p:spPr>
          <a:xfrm>
            <a:off x="7663688" y="213380"/>
            <a:ext cx="41240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*For simplicity, we’re leaving out the bias term, but assume most layers have them as well.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MLP: Relations with logistic regression</a:t>
            </a:r>
            <a:endParaRPr dirty="0"/>
          </a:p>
        </p:txBody>
      </p:sp>
      <p:pic>
        <p:nvPicPr>
          <p:cNvPr id="60" name="Google Shape;60;p4" descr="Chart, bar chart, waterfall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1358"/>
          <a:stretch/>
        </p:blipFill>
        <p:spPr>
          <a:xfrm>
            <a:off x="1091047" y="1313482"/>
            <a:ext cx="4019578" cy="369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5601" y="1537007"/>
            <a:ext cx="4924303" cy="340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74518" y="4273850"/>
            <a:ext cx="2061337" cy="168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9007" y="4881094"/>
            <a:ext cx="2146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5601" y="4910570"/>
            <a:ext cx="1588921" cy="90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10258"/>
          <a:stretch/>
        </p:blipFill>
        <p:spPr>
          <a:xfrm>
            <a:off x="7444522" y="4881094"/>
            <a:ext cx="1849902" cy="938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79D6C4-F244-759F-7450-972306A562F7}"/>
              </a:ext>
            </a:extLst>
          </p:cNvPr>
          <p:cNvCxnSpPr>
            <a:cxnSpLocks/>
          </p:cNvCxnSpPr>
          <p:nvPr/>
        </p:nvCxnSpPr>
        <p:spPr>
          <a:xfrm flipH="1" flipV="1">
            <a:off x="3078045" y="5463197"/>
            <a:ext cx="268224" cy="35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B56B53-91B3-43E1-A55E-CE9BC0C275D8}"/>
              </a:ext>
            </a:extLst>
          </p:cNvPr>
          <p:cNvCxnSpPr>
            <a:cxnSpLocks/>
          </p:cNvCxnSpPr>
          <p:nvPr/>
        </p:nvCxnSpPr>
        <p:spPr>
          <a:xfrm flipV="1">
            <a:off x="3394812" y="5463197"/>
            <a:ext cx="286864" cy="35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BA5494-D9BC-8B9F-5620-8CB65F6FD2E8}"/>
              </a:ext>
            </a:extLst>
          </p:cNvPr>
          <p:cNvSpPr txBox="1"/>
          <p:nvPr/>
        </p:nvSpPr>
        <p:spPr>
          <a:xfrm>
            <a:off x="2431719" y="5817336"/>
            <a:ext cx="221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n-lt"/>
              </a:rPr>
              <a:t>parameters to learn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376B72-A69B-99B7-37E4-254FA3EA0F65}"/>
              </a:ext>
            </a:extLst>
          </p:cNvPr>
          <p:cNvCxnSpPr>
            <a:cxnSpLocks/>
          </p:cNvCxnSpPr>
          <p:nvPr/>
        </p:nvCxnSpPr>
        <p:spPr>
          <a:xfrm flipH="1" flipV="1">
            <a:off x="8554617" y="5640266"/>
            <a:ext cx="268224" cy="35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9D7A87-6A0F-0A69-AC05-21E4186588EB}"/>
              </a:ext>
            </a:extLst>
          </p:cNvPr>
          <p:cNvCxnSpPr>
            <a:cxnSpLocks/>
          </p:cNvCxnSpPr>
          <p:nvPr/>
        </p:nvCxnSpPr>
        <p:spPr>
          <a:xfrm flipV="1">
            <a:off x="8871384" y="5640266"/>
            <a:ext cx="286864" cy="35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7B2621-F132-4BAD-ACCB-313B02AEBCC1}"/>
                  </a:ext>
                </a:extLst>
              </p:cNvPr>
              <p:cNvSpPr txBox="1"/>
              <p:nvPr/>
            </p:nvSpPr>
            <p:spPr>
              <a:xfrm>
                <a:off x="7843588" y="5946161"/>
                <a:ext cx="26268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  <a:latin typeface="+mn-lt"/>
                  </a:rPr>
                  <a:t>parameters to learn (similar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+mn-lt"/>
                  </a:rPr>
                  <a:t> in logistic regression)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7B2621-F132-4BAD-ACCB-313B02AE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88" y="5946161"/>
                <a:ext cx="2626879" cy="523220"/>
              </a:xfrm>
              <a:prstGeom prst="rect">
                <a:avLst/>
              </a:prstGeom>
              <a:blipFill>
                <a:blip r:embed="rId9"/>
                <a:stretch>
                  <a:fillRect l="-962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289B8340-4FAE-8A2C-B79F-B94D59D0C0F0}"/>
              </a:ext>
            </a:extLst>
          </p:cNvPr>
          <p:cNvSpPr/>
          <p:nvPr/>
        </p:nvSpPr>
        <p:spPr>
          <a:xfrm>
            <a:off x="2462784" y="4670048"/>
            <a:ext cx="4815840" cy="1553360"/>
          </a:xfrm>
          <a:custGeom>
            <a:avLst/>
            <a:gdLst>
              <a:gd name="connsiteX0" fmla="*/ 0 w 4815840"/>
              <a:gd name="connsiteY0" fmla="*/ 426208 h 1553360"/>
              <a:gd name="connsiteX1" fmla="*/ 1560576 w 4815840"/>
              <a:gd name="connsiteY1" fmla="*/ 48256 h 1553360"/>
              <a:gd name="connsiteX2" fmla="*/ 2926080 w 4815840"/>
              <a:gd name="connsiteY2" fmla="*/ 1389376 h 1553360"/>
              <a:gd name="connsiteX3" fmla="*/ 4364736 w 4815840"/>
              <a:gd name="connsiteY3" fmla="*/ 1486912 h 1553360"/>
              <a:gd name="connsiteX4" fmla="*/ 4815840 w 4815840"/>
              <a:gd name="connsiteY4" fmla="*/ 987040 h 155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5840" h="1553360">
                <a:moveTo>
                  <a:pt x="0" y="426208"/>
                </a:moveTo>
                <a:cubicBezTo>
                  <a:pt x="536448" y="156968"/>
                  <a:pt x="1072896" y="-112272"/>
                  <a:pt x="1560576" y="48256"/>
                </a:cubicBezTo>
                <a:cubicBezTo>
                  <a:pt x="2048256" y="208784"/>
                  <a:pt x="2458720" y="1149600"/>
                  <a:pt x="2926080" y="1389376"/>
                </a:cubicBezTo>
                <a:cubicBezTo>
                  <a:pt x="3393440" y="1629152"/>
                  <a:pt x="4049776" y="1553968"/>
                  <a:pt x="4364736" y="1486912"/>
                </a:cubicBezTo>
                <a:cubicBezTo>
                  <a:pt x="4679696" y="1419856"/>
                  <a:pt x="4747768" y="1203448"/>
                  <a:pt x="4815840" y="98704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186" name="Google Shape;18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7233" y="159551"/>
            <a:ext cx="5077534" cy="367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4294" y="3769658"/>
            <a:ext cx="7278116" cy="265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D2280-38DB-409B-90C4-F3BE6F631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63" y="826675"/>
            <a:ext cx="1693141" cy="3088742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30636B2-C311-D089-C340-2576E947F1AB}"/>
              </a:ext>
            </a:extLst>
          </p:cNvPr>
          <p:cNvSpPr/>
          <p:nvPr/>
        </p:nvSpPr>
        <p:spPr>
          <a:xfrm>
            <a:off x="64008" y="159551"/>
            <a:ext cx="2414016" cy="4724073"/>
          </a:xfrm>
          <a:prstGeom prst="cloudCallout">
            <a:avLst>
              <a:gd name="adj1" fmla="val 30540"/>
              <a:gd name="adj2" fmla="val 62910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193" name="Google Shape;19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7233" y="159551"/>
            <a:ext cx="5077534" cy="367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7233" y="4043246"/>
            <a:ext cx="3343742" cy="166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1"/>
          <p:cNvSpPr txBox="1"/>
          <p:nvPr/>
        </p:nvSpPr>
        <p:spPr>
          <a:xfrm>
            <a:off x="7615259" y="4554414"/>
            <a:ext cx="37233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 hidden nodes are completely determined by the input and weights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196" name="Google Shape;196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0663" y="196127"/>
            <a:ext cx="5029902" cy="38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01" name="Google Shape;201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Activation functions</a:t>
            </a:r>
            <a:endParaRPr dirty="0"/>
          </a:p>
        </p:txBody>
      </p:sp>
      <p:pic>
        <p:nvPicPr>
          <p:cNvPr id="203" name="Google Shape;20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7733" y="1447800"/>
            <a:ext cx="4896533" cy="146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1541" y="2914855"/>
            <a:ext cx="6220693" cy="33818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3758C-FBA7-AFF0-DC08-35E12B93BFB4}"/>
              </a:ext>
            </a:extLst>
          </p:cNvPr>
          <p:cNvSpPr txBox="1"/>
          <p:nvPr/>
        </p:nvSpPr>
        <p:spPr>
          <a:xfrm>
            <a:off x="198408" y="98613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Squeezing outputs between 0 and 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09" name="Google Shape;209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Activation functions</a:t>
            </a:r>
            <a:endParaRPr dirty="0"/>
          </a:p>
        </p:txBody>
      </p:sp>
      <p:pic>
        <p:nvPicPr>
          <p:cNvPr id="211" name="Google Shape;21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7733" y="1447800"/>
            <a:ext cx="4896533" cy="146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6516" y="1419221"/>
            <a:ext cx="3991532" cy="149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21" y="2775763"/>
            <a:ext cx="3143689" cy="352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4710" y="3740576"/>
            <a:ext cx="5268060" cy="14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3"/>
          <p:cNvSpPr txBox="1"/>
          <p:nvPr/>
        </p:nvSpPr>
        <p:spPr>
          <a:xfrm>
            <a:off x="4612193" y="5398725"/>
            <a:ext cx="46479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We can think about logistic regression as a neural network with no hidden layers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2609D-F668-00B0-770E-23FAB37BE294}"/>
              </a:ext>
            </a:extLst>
          </p:cNvPr>
          <p:cNvSpPr txBox="1"/>
          <p:nvPr/>
        </p:nvSpPr>
        <p:spPr>
          <a:xfrm>
            <a:off x="198408" y="98613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Squeezing outputs between 0 and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20" name="Google Shape;220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Activation functions</a:t>
            </a:r>
            <a:endParaRPr dirty="0"/>
          </a:p>
        </p:txBody>
      </p:sp>
      <p:sp>
        <p:nvSpPr>
          <p:cNvPr id="221" name="Google Shape;221;p94"/>
          <p:cNvSpPr txBox="1">
            <a:spLocks noGrp="1"/>
          </p:cNvSpPr>
          <p:nvPr>
            <p:ph idx="1"/>
          </p:nvPr>
        </p:nvSpPr>
        <p:spPr>
          <a:xfrm>
            <a:off x="198408" y="1447799"/>
            <a:ext cx="4928396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dirty="0"/>
              <a:t>Sigmoid is useful for final layer to scale output between 0 and 1, but is not often used in intermediate layers.</a:t>
            </a:r>
          </a:p>
          <a:p>
            <a:r>
              <a:rPr lang="en-US" sz="3200" dirty="0" err="1"/>
              <a:t>ReLU</a:t>
            </a:r>
            <a:r>
              <a:rPr lang="en-US" sz="3200" dirty="0"/>
              <a:t> and tanh are both used extensively in modern systems. </a:t>
            </a:r>
          </a:p>
          <a:p>
            <a:pPr lvl="1"/>
            <a:r>
              <a:rPr lang="en-US" sz="2800" dirty="0"/>
              <a:t>Check out the derivative</a:t>
            </a:r>
          </a:p>
          <a:p>
            <a:endParaRPr sz="3200" dirty="0"/>
          </a:p>
        </p:txBody>
      </p:sp>
      <p:pic>
        <p:nvPicPr>
          <p:cNvPr id="223" name="Google Shape;223;p94"/>
          <p:cNvPicPr preferRelativeResize="0"/>
          <p:nvPr/>
        </p:nvPicPr>
        <p:blipFill rotWithShape="1">
          <a:blip r:embed="rId3">
            <a:alphaModFix/>
          </a:blip>
          <a:srcRect b="11430"/>
          <a:stretch/>
        </p:blipFill>
        <p:spPr>
          <a:xfrm>
            <a:off x="4791456" y="1612391"/>
            <a:ext cx="7280634" cy="3288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FE661-FEED-6C04-3AD5-4527899F17CC}"/>
              </a:ext>
            </a:extLst>
          </p:cNvPr>
          <p:cNvSpPr txBox="1"/>
          <p:nvPr/>
        </p:nvSpPr>
        <p:spPr>
          <a:xfrm>
            <a:off x="198408" y="98613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Squeezing outputs between 0 and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AA13E-6A7A-BC65-236E-C095C8082E31}"/>
              </a:ext>
            </a:extLst>
          </p:cNvPr>
          <p:cNvSpPr txBox="1"/>
          <p:nvPr/>
        </p:nvSpPr>
        <p:spPr>
          <a:xfrm>
            <a:off x="10959846" y="6120161"/>
            <a:ext cx="1232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Goldberg 46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0D8170-A1C4-8979-BFCD-D2D01876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331EE7-AFEC-1848-E7BA-AC75C37831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A0019"/>
                    </a:solidFill>
                    <a:effectLst/>
                    <a:uLnTx/>
                    <a:uFillTx/>
                    <a:latin typeface="Titillium Web" panose="00000500000000000000" pitchFamily="2" charset="0"/>
                    <a:sym typeface="Arial"/>
                  </a:rPr>
                  <a:t>Non-linearities (i.e., </a:t>
                </a:r>
                <a14:m>
                  <m:oMath xmlns:m="http://schemas.openxmlformats.org/officeDocument/2006/math">
                    <m:r>
                      <a:rPr kumimoji="0" lang="en-US" sz="4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7A00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𝑓</m:t>
                    </m:r>
                  </m:oMath>
                </a14:m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A0019"/>
                    </a:solidFill>
                    <a:effectLst/>
                    <a:uLnTx/>
                    <a:uFillTx/>
                    <a:latin typeface="Titillium Web" panose="00000500000000000000" pitchFamily="2" charset="0"/>
                    <a:sym typeface="Arial"/>
                  </a:rPr>
                  <a:t>): why they’re needed?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3331EE7-AFEC-1848-E7BA-AC75C3783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7"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61F896-24D0-DAD0-8465-36E14C10B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408" y="1447799"/>
                <a:ext cx="8031192" cy="4826251"/>
              </a:xfrm>
            </p:spPr>
            <p:txBody>
              <a:bodyPr/>
              <a:lstStyle/>
              <a:p>
                <a:r>
                  <a:rPr lang="en-US" dirty="0"/>
                  <a:t>Neural nets do function approximation</a:t>
                </a:r>
              </a:p>
              <a:p>
                <a:pPr lvl="1"/>
                <a:r>
                  <a:rPr lang="en-US" dirty="0"/>
                  <a:t>E.g., regression or classification</a:t>
                </a:r>
              </a:p>
              <a:p>
                <a:pPr lvl="1"/>
                <a:r>
                  <a:rPr lang="en-US" dirty="0"/>
                  <a:t>Without non-linearities, deep neural nets can’t do anything more than a linear transform.</a:t>
                </a:r>
              </a:p>
              <a:p>
                <a:pPr lvl="1"/>
                <a:r>
                  <a:rPr lang="en-US" dirty="0"/>
                  <a:t>Extra layers could just be complied down into a single linear transform: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with more layers that include non-linearities, they can approximate more complex functions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61F896-24D0-DAD0-8465-36E14C10B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408" y="1447799"/>
                <a:ext cx="8031192" cy="4826251"/>
              </a:xfrm>
              <a:blipFill>
                <a:blip r:embed="rId3"/>
                <a:stretch>
                  <a:fillRect l="-1595" t="-1515" r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32;p10">
            <a:extLst>
              <a:ext uri="{FF2B5EF4-FFF2-40B4-BE49-F238E27FC236}">
                <a16:creationId xmlns:a16="http://schemas.microsoft.com/office/drawing/2014/main" id="{14A50450-D410-F99B-202E-C463C9AF7F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9269" y="1252468"/>
            <a:ext cx="2597323" cy="484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1;p10">
            <a:extLst>
              <a:ext uri="{FF2B5EF4-FFF2-40B4-BE49-F238E27FC236}">
                <a16:creationId xmlns:a16="http://schemas.microsoft.com/office/drawing/2014/main" id="{EF6B8CB7-374D-C3EE-0181-ECA237B496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5663" y="4909437"/>
            <a:ext cx="2720337" cy="127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798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rial"/>
              <a:sym typeface="Arial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1643652" y="4997513"/>
            <a:ext cx="96953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Linear models include translation, rigid (translation + rotation), similarity (translation + rotation + scale), affine and projective transformations. Nonlinear models, which consider non-linear transformations allow for more complex deformations.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grpSp>
        <p:nvGrpSpPr>
          <p:cNvPr id="239" name="Google Shape;239;p11"/>
          <p:cNvGrpSpPr/>
          <p:nvPr/>
        </p:nvGrpSpPr>
        <p:grpSpPr>
          <a:xfrm>
            <a:off x="3482139" y="360617"/>
            <a:ext cx="5544167" cy="4636896"/>
            <a:chOff x="2739327" y="958145"/>
            <a:chExt cx="6477101" cy="5123816"/>
          </a:xfrm>
        </p:grpSpPr>
        <p:pic>
          <p:nvPicPr>
            <p:cNvPr id="240" name="Google Shape;240;p11" descr="Diagram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39327" y="958145"/>
              <a:ext cx="6395620" cy="5123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1"/>
            <p:cNvSpPr/>
            <p:nvPr/>
          </p:nvSpPr>
          <p:spPr>
            <a:xfrm>
              <a:off x="6844420" y="1548143"/>
              <a:ext cx="2372008" cy="6427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endParaRPr>
            </a:p>
          </p:txBody>
        </p:sp>
      </p:grpSp>
      <p:sp>
        <p:nvSpPr>
          <p:cNvPr id="242" name="Google Shape;242;p11"/>
          <p:cNvSpPr txBox="1"/>
          <p:nvPr/>
        </p:nvSpPr>
        <p:spPr>
          <a:xfrm>
            <a:off x="7629848" y="6192382"/>
            <a:ext cx="60975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New techniques for motion-artifact-free in vivo cardiac microscopy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97" name="Google Shape;397;p61"/>
          <p:cNvSpPr txBox="1"/>
          <p:nvPr/>
        </p:nvSpPr>
        <p:spPr>
          <a:xfrm>
            <a:off x="469224" y="2447734"/>
            <a:ext cx="58452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Language Identification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98" name="Google Shape;398;p61"/>
          <p:cNvSpPr txBox="1"/>
          <p:nvPr/>
        </p:nvSpPr>
        <p:spPr>
          <a:xfrm>
            <a:off x="6121274" y="2449559"/>
            <a:ext cx="58452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Authorship Identification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99" name="Google Shape;399;p61"/>
          <p:cNvSpPr txBox="1"/>
          <p:nvPr/>
        </p:nvSpPr>
        <p:spPr>
          <a:xfrm>
            <a:off x="3543987" y="5295845"/>
            <a:ext cx="58452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Topic/Genre Assignment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400" name="Google Shape;400;p61" descr="Authorship Analysis as a Text Classification or Clustering Problem | by  Nabanita Roy |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3824" y="339436"/>
            <a:ext cx="2152282" cy="19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1" descr="Language Identification - Bitext. We help AI understand humans. - chatbots  that 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9093" y="644354"/>
            <a:ext cx="2025516" cy="164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1" descr="TSM - Automatic classification of documents using natural language  process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7014" y="3619445"/>
            <a:ext cx="511492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248" name="Google Shape;24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6681" y="480292"/>
            <a:ext cx="6992701" cy="576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3;p94">
            <a:extLst>
              <a:ext uri="{FF2B5EF4-FFF2-40B4-BE49-F238E27FC236}">
                <a16:creationId xmlns:a16="http://schemas.microsoft.com/office/drawing/2014/main" id="{721A444E-0338-375B-2EE6-FF05424BC4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918" r="2539" b="56819"/>
          <a:stretch/>
        </p:blipFill>
        <p:spPr>
          <a:xfrm>
            <a:off x="147263" y="3256257"/>
            <a:ext cx="3715820" cy="1099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0F8536-353B-4F6F-E166-E108BAA2C614}"/>
              </a:ext>
            </a:extLst>
          </p:cNvPr>
          <p:cNvCxnSpPr/>
          <p:nvPr/>
        </p:nvCxnSpPr>
        <p:spPr>
          <a:xfrm>
            <a:off x="3914454" y="3801438"/>
            <a:ext cx="1376737" cy="462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DA1A48-681A-8F69-A211-5E6DDE9DA6F8}"/>
              </a:ext>
            </a:extLst>
          </p:cNvPr>
          <p:cNvCxnSpPr>
            <a:cxnSpLocks/>
          </p:cNvCxnSpPr>
          <p:nvPr/>
        </p:nvCxnSpPr>
        <p:spPr>
          <a:xfrm>
            <a:off x="3863083" y="3801438"/>
            <a:ext cx="1541124" cy="15513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3B04C-FFD6-456A-5704-F1DD35464764}"/>
              </a:ext>
            </a:extLst>
          </p:cNvPr>
          <p:cNvCxnSpPr>
            <a:cxnSpLocks/>
          </p:cNvCxnSpPr>
          <p:nvPr/>
        </p:nvCxnSpPr>
        <p:spPr>
          <a:xfrm>
            <a:off x="3863083" y="3801438"/>
            <a:ext cx="4345969" cy="883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256" name="Google Shape;256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0100" y="495968"/>
            <a:ext cx="7591800" cy="541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262" name="Google Shape;262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152" y="515120"/>
            <a:ext cx="8211696" cy="26197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7"/>
          <p:cNvSpPr txBox="1"/>
          <p:nvPr/>
        </p:nvSpPr>
        <p:spPr>
          <a:xfrm>
            <a:off x="4052127" y="3228945"/>
            <a:ext cx="59978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This is differentiable via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backpropagation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264" name="Google Shape;264;p97"/>
          <p:cNvSpPr txBox="1"/>
          <p:nvPr/>
        </p:nvSpPr>
        <p:spPr>
          <a:xfrm>
            <a:off x="2110335" y="4559068"/>
            <a:ext cx="856826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Backpropagation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: Given training samples of &lt;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x,y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&gt; pairs, we can use stochastic gradient descent to find the values of W and V that minimize the loss.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44849"/>
            <a:ext cx="5885330" cy="588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1;p85">
            <a:extLst>
              <a:ext uri="{FF2B5EF4-FFF2-40B4-BE49-F238E27FC236}">
                <a16:creationId xmlns:a16="http://schemas.microsoft.com/office/drawing/2014/main" id="{0844F47F-225F-8690-DA98-C0F4DB7EAF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56" y="3429000"/>
            <a:ext cx="5885330" cy="2446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375ED75-518B-7B44-5647-973D660BB9CE}"/>
              </a:ext>
            </a:extLst>
          </p:cNvPr>
          <p:cNvGrpSpPr/>
          <p:nvPr/>
        </p:nvGrpSpPr>
        <p:grpSpPr>
          <a:xfrm>
            <a:off x="210670" y="511170"/>
            <a:ext cx="5384799" cy="2157711"/>
            <a:chOff x="1149350" y="2254962"/>
            <a:chExt cx="4203700" cy="15735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DEA225-DF14-B841-A00D-F83016E0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350" y="2456873"/>
              <a:ext cx="4203700" cy="1371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78FD31-5961-7803-AC67-6C2F19109B43}"/>
                </a:ext>
              </a:extLst>
            </p:cNvPr>
            <p:cNvSpPr/>
            <p:nvPr/>
          </p:nvSpPr>
          <p:spPr>
            <a:xfrm>
              <a:off x="1902691" y="2254962"/>
              <a:ext cx="692727" cy="54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" panose="00000500000000000000" pitchFamily="2" charset="0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77673F-AB0D-81C5-6BC3-3CD2DCEE177B}"/>
              </a:ext>
            </a:extLst>
          </p:cNvPr>
          <p:cNvCxnSpPr/>
          <p:nvPr/>
        </p:nvCxnSpPr>
        <p:spPr>
          <a:xfrm>
            <a:off x="4657344" y="2243328"/>
            <a:ext cx="3730752" cy="363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5644EF-7231-7FAA-D791-7236064F10B4}"/>
              </a:ext>
            </a:extLst>
          </p:cNvPr>
          <p:cNvCxnSpPr>
            <a:cxnSpLocks/>
          </p:cNvCxnSpPr>
          <p:nvPr/>
        </p:nvCxnSpPr>
        <p:spPr>
          <a:xfrm>
            <a:off x="3980359" y="2243328"/>
            <a:ext cx="6698243" cy="34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1C87D7-1366-8DC4-8F69-F5EF95540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8643" y="-255746"/>
            <a:ext cx="2102969" cy="20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270" name="Google Shape;270;p98"/>
          <p:cNvPicPr preferRelativeResize="0"/>
          <p:nvPr/>
        </p:nvPicPr>
        <p:blipFill rotWithShape="1">
          <a:blip r:embed="rId3">
            <a:alphaModFix/>
          </a:blip>
          <a:srcRect l="38893" b="21495"/>
          <a:stretch/>
        </p:blipFill>
        <p:spPr>
          <a:xfrm>
            <a:off x="4058919" y="296333"/>
            <a:ext cx="6071357" cy="471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8"/>
          <p:cNvSpPr txBox="1"/>
          <p:nvPr/>
        </p:nvSpPr>
        <p:spPr>
          <a:xfrm>
            <a:off x="386061" y="4160278"/>
            <a:ext cx="358819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Neural networks are a series of functions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chained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together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9B4053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272" name="Google Shape;272;p98"/>
          <p:cNvSpPr txBox="1"/>
          <p:nvPr/>
        </p:nvSpPr>
        <p:spPr>
          <a:xfrm>
            <a:off x="386061" y="5210145"/>
            <a:ext cx="358819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 loss is another function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chained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on top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9B4053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2" name="Google Shape;270;p98">
            <a:extLst>
              <a:ext uri="{FF2B5EF4-FFF2-40B4-BE49-F238E27FC236}">
                <a16:creationId xmlns:a16="http://schemas.microsoft.com/office/drawing/2014/main" id="{57281D1A-C123-77C8-AC02-2E06F67CBB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893" t="79322"/>
          <a:stretch/>
        </p:blipFill>
        <p:spPr>
          <a:xfrm>
            <a:off x="3800301" y="4942590"/>
            <a:ext cx="6071357" cy="12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77" name="Google Shape;277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Chain rule</a:t>
            </a:r>
            <a:endParaRPr dirty="0"/>
          </a:p>
        </p:txBody>
      </p:sp>
      <p:pic>
        <p:nvPicPr>
          <p:cNvPr id="279" name="Google Shape;279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216" y="1391092"/>
            <a:ext cx="3360153" cy="13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561531"/>
            <a:ext cx="6568299" cy="29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99"/>
          <p:cNvPicPr preferRelativeResize="0"/>
          <p:nvPr/>
        </p:nvPicPr>
        <p:blipFill rotWithShape="1">
          <a:blip r:embed="rId5">
            <a:alphaModFix/>
          </a:blip>
          <a:srcRect l="6388" r="11066"/>
          <a:stretch/>
        </p:blipFill>
        <p:spPr>
          <a:xfrm>
            <a:off x="6309360" y="2165767"/>
            <a:ext cx="5187232" cy="3115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B25A4-BC55-70D0-AF4F-644AE13153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17E20E-8BD6-7F50-500F-2980530B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040" y="0"/>
            <a:ext cx="8857920" cy="64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77;p99">
            <a:extLst>
              <a:ext uri="{FF2B5EF4-FFF2-40B4-BE49-F238E27FC236}">
                <a16:creationId xmlns:a16="http://schemas.microsoft.com/office/drawing/2014/main" id="{C8732507-1248-4890-66EA-019B7F92E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408" y="109468"/>
            <a:ext cx="1184406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Forward and Backward Propagation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77070-39D4-989D-629C-E31832F9C71B}"/>
              </a:ext>
            </a:extLst>
          </p:cNvPr>
          <p:cNvSpPr txBox="1"/>
          <p:nvPr/>
        </p:nvSpPr>
        <p:spPr>
          <a:xfrm>
            <a:off x="1359408" y="6072134"/>
            <a:ext cx="12502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https://medium.com/deeper-deep-learning-tr/ad%C4%B1m-ad%C4%B1m-forward-and-back-propagation-cf4cd18276ee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8928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86" name="Google Shape;286;p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87" name="Google Shape;287;p10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Forward and backward propagation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800" dirty="0"/>
              <a:t>Compute value/gradient of each node with respect to previous nodes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Good news is that modern automatic differentiation tools do this all for you! 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3200" dirty="0"/>
              <a:t> Deep learning nowadays is like modular programming</a:t>
            </a:r>
            <a:endParaRPr sz="3200" dirty="0"/>
          </a:p>
        </p:txBody>
      </p:sp>
      <p:pic>
        <p:nvPicPr>
          <p:cNvPr id="289" name="Google Shape;289;p100" descr="Introduction To Tensorflow | Deep Learning Using Tensorfl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862" y="136433"/>
            <a:ext cx="2415143" cy="135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00" descr="3 Useful PyTorch Tensor Functions to Check Out | by Marcelino Velasquez |  Better Programm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1021" y="136433"/>
            <a:ext cx="2018163" cy="131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296" name="Google Shape;296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202" y="323190"/>
            <a:ext cx="7534853" cy="452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1"/>
          <p:cNvSpPr/>
          <p:nvPr/>
        </p:nvSpPr>
        <p:spPr>
          <a:xfrm>
            <a:off x="3928906" y="3496826"/>
            <a:ext cx="3697793" cy="104502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298" name="Google Shape;298;p101"/>
          <p:cNvSpPr/>
          <p:nvPr/>
        </p:nvSpPr>
        <p:spPr>
          <a:xfrm>
            <a:off x="5387592" y="2146966"/>
            <a:ext cx="2048189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299" name="Google Shape;299;p101"/>
          <p:cNvSpPr/>
          <p:nvPr/>
        </p:nvSpPr>
        <p:spPr>
          <a:xfrm>
            <a:off x="5288783" y="2401556"/>
            <a:ext cx="4417925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00" name="Google Shape;300;p101"/>
          <p:cNvSpPr/>
          <p:nvPr/>
        </p:nvSpPr>
        <p:spPr>
          <a:xfrm>
            <a:off x="5777803" y="2656146"/>
            <a:ext cx="2260880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04" name="Google Shape;304;p101"/>
          <p:cNvSpPr/>
          <p:nvPr/>
        </p:nvSpPr>
        <p:spPr>
          <a:xfrm>
            <a:off x="5288783" y="1655418"/>
            <a:ext cx="1904497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2" name="Google Shape;270;p98">
            <a:extLst>
              <a:ext uri="{FF2B5EF4-FFF2-40B4-BE49-F238E27FC236}">
                <a16:creationId xmlns:a16="http://schemas.microsoft.com/office/drawing/2014/main" id="{2B572FFC-751D-B4B9-8167-7508AAD48E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8893" t="64972" b="22821"/>
          <a:stretch/>
        </p:blipFill>
        <p:spPr>
          <a:xfrm>
            <a:off x="2310577" y="5121313"/>
            <a:ext cx="7832102" cy="105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671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296" name="Google Shape;296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202" y="323190"/>
            <a:ext cx="7534853" cy="452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01"/>
          <p:cNvSpPr/>
          <p:nvPr/>
        </p:nvSpPr>
        <p:spPr>
          <a:xfrm>
            <a:off x="3928906" y="3496826"/>
            <a:ext cx="3697793" cy="1045028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298" name="Google Shape;298;p101"/>
          <p:cNvSpPr/>
          <p:nvPr/>
        </p:nvSpPr>
        <p:spPr>
          <a:xfrm>
            <a:off x="5387592" y="2146966"/>
            <a:ext cx="2048189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299" name="Google Shape;299;p101"/>
          <p:cNvSpPr/>
          <p:nvPr/>
        </p:nvSpPr>
        <p:spPr>
          <a:xfrm>
            <a:off x="5288783" y="2401556"/>
            <a:ext cx="4417925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00" name="Google Shape;300;p101"/>
          <p:cNvSpPr/>
          <p:nvPr/>
        </p:nvSpPr>
        <p:spPr>
          <a:xfrm>
            <a:off x="5777803" y="2656146"/>
            <a:ext cx="2260880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04" name="Google Shape;304;p101"/>
          <p:cNvSpPr/>
          <p:nvPr/>
        </p:nvSpPr>
        <p:spPr>
          <a:xfrm>
            <a:off x="5288783" y="1655418"/>
            <a:ext cx="1904497" cy="25459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" name="Google Shape;301;p101">
            <a:extLst>
              <a:ext uri="{FF2B5EF4-FFF2-40B4-BE49-F238E27FC236}">
                <a16:creationId xmlns:a16="http://schemas.microsoft.com/office/drawing/2014/main" id="{AE71ABFD-D188-7681-C549-5F0546F923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9202" y="5032736"/>
            <a:ext cx="7581186" cy="10315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2;p101">
            <a:extLst>
              <a:ext uri="{FF2B5EF4-FFF2-40B4-BE49-F238E27FC236}">
                <a16:creationId xmlns:a16="http://schemas.microsoft.com/office/drawing/2014/main" id="{D6F5C3CB-7903-EBD9-BE74-18F81E6DFF22}"/>
              </a:ext>
            </a:extLst>
          </p:cNvPr>
          <p:cNvSpPr/>
          <p:nvPr/>
        </p:nvSpPr>
        <p:spPr>
          <a:xfrm>
            <a:off x="3959051" y="5382534"/>
            <a:ext cx="2208963" cy="304986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" name="Google Shape;303;p101">
            <a:extLst>
              <a:ext uri="{FF2B5EF4-FFF2-40B4-BE49-F238E27FC236}">
                <a16:creationId xmlns:a16="http://schemas.microsoft.com/office/drawing/2014/main" id="{08A0AD76-4C19-A0A1-A322-FB176696BE31}"/>
              </a:ext>
            </a:extLst>
          </p:cNvPr>
          <p:cNvSpPr/>
          <p:nvPr/>
        </p:nvSpPr>
        <p:spPr>
          <a:xfrm>
            <a:off x="3959051" y="5662168"/>
            <a:ext cx="5426109" cy="304986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2" name="Google Shape;279;p99">
            <a:extLst>
              <a:ext uri="{FF2B5EF4-FFF2-40B4-BE49-F238E27FC236}">
                <a16:creationId xmlns:a16="http://schemas.microsoft.com/office/drawing/2014/main" id="{D7B22D3B-C0E0-3601-052A-9AFBDA922F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789" y="5234751"/>
            <a:ext cx="1680823" cy="600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30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41" name="Google Shape;441;p66"/>
          <p:cNvSpPr txBox="1"/>
          <p:nvPr/>
        </p:nvSpPr>
        <p:spPr>
          <a:xfrm>
            <a:off x="1701851" y="2536468"/>
            <a:ext cx="8788298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Why is </a:t>
            </a: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9B4053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sentiment analysis 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55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difficult?</a:t>
            </a:r>
            <a:endParaRPr kumimoji="0" sz="5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E5022-81EF-3B05-7C4A-3D4BAC35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69" b="30816"/>
          <a:stretch/>
        </p:blipFill>
        <p:spPr>
          <a:xfrm>
            <a:off x="4735630" y="4822255"/>
            <a:ext cx="3048000" cy="110690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310" name="Google Shape;310;p102"/>
          <p:cNvPicPr preferRelativeResize="0"/>
          <p:nvPr/>
        </p:nvPicPr>
        <p:blipFill rotWithShape="1">
          <a:blip r:embed="rId3">
            <a:alphaModFix/>
          </a:blip>
          <a:srcRect l="888"/>
          <a:stretch/>
        </p:blipFill>
        <p:spPr>
          <a:xfrm>
            <a:off x="6096001" y="402006"/>
            <a:ext cx="5753902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2"/>
          <p:cNvPicPr preferRelativeResize="0"/>
          <p:nvPr/>
        </p:nvPicPr>
        <p:blipFill rotWithShape="1">
          <a:blip r:embed="rId4">
            <a:alphaModFix/>
          </a:blip>
          <a:srcRect r="5919"/>
          <a:stretch/>
        </p:blipFill>
        <p:spPr>
          <a:xfrm>
            <a:off x="6096000" y="1364165"/>
            <a:ext cx="5753903" cy="379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7564" y="5202911"/>
            <a:ext cx="5087060" cy="100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02"/>
          <p:cNvPicPr preferRelativeResize="0"/>
          <p:nvPr/>
        </p:nvPicPr>
        <p:blipFill rotWithShape="1">
          <a:blip r:embed="rId3">
            <a:alphaModFix/>
          </a:blip>
          <a:srcRect l="90827"/>
          <a:stretch/>
        </p:blipFill>
        <p:spPr>
          <a:xfrm>
            <a:off x="11131953" y="5219725"/>
            <a:ext cx="717949" cy="98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02"/>
          <p:cNvSpPr/>
          <p:nvPr/>
        </p:nvSpPr>
        <p:spPr>
          <a:xfrm>
            <a:off x="6168064" y="667478"/>
            <a:ext cx="4600810" cy="42505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15" name="Google Shape;315;p102"/>
          <p:cNvSpPr/>
          <p:nvPr/>
        </p:nvSpPr>
        <p:spPr>
          <a:xfrm>
            <a:off x="6466121" y="2939992"/>
            <a:ext cx="2206916" cy="42505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16" name="Google Shape;316;p102"/>
          <p:cNvSpPr/>
          <p:nvPr/>
        </p:nvSpPr>
        <p:spPr>
          <a:xfrm>
            <a:off x="6168064" y="1561871"/>
            <a:ext cx="2383592" cy="76445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17" name="Google Shape;317;p102"/>
          <p:cNvSpPr/>
          <p:nvPr/>
        </p:nvSpPr>
        <p:spPr>
          <a:xfrm>
            <a:off x="6466121" y="3596488"/>
            <a:ext cx="5332677" cy="155915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18" name="Google Shape;318;p102"/>
          <p:cNvSpPr/>
          <p:nvPr/>
        </p:nvSpPr>
        <p:spPr>
          <a:xfrm>
            <a:off x="6158253" y="5542602"/>
            <a:ext cx="4489242" cy="35451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" name="Google Shape;131;p85">
            <a:extLst>
              <a:ext uri="{FF2B5EF4-FFF2-40B4-BE49-F238E27FC236}">
                <a16:creationId xmlns:a16="http://schemas.microsoft.com/office/drawing/2014/main" id="{DEAACDBE-C487-85B8-98DF-53E5A1E9DFA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202" y="2449977"/>
            <a:ext cx="4918406" cy="1830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23" name="Google Shape;323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Other tricks in neural network training</a:t>
            </a:r>
            <a:endParaRPr dirty="0"/>
          </a:p>
        </p:txBody>
      </p:sp>
      <p:sp>
        <p:nvSpPr>
          <p:cNvPr id="324" name="Google Shape;324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Avoid overfitting with dropout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Average/max/min pooling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Smart initialization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Adaptive learning rate control than SGD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Gradient clipping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Early stopping with validation set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sz="2800" dirty="0"/>
              <a:t> Hyper-parameter tuning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…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30" name="Google Shape;330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Feedforward Neural Network</a:t>
            </a:r>
            <a:br>
              <a:rPr lang="en-US" sz="3600" dirty="0"/>
            </a:br>
            <a:r>
              <a:rPr lang="en-US" sz="3600" dirty="0"/>
              <a:t>(i.e., Single-layer Perceptron)</a:t>
            </a:r>
            <a:endParaRPr sz="3600" dirty="0"/>
          </a:p>
        </p:txBody>
      </p:sp>
      <p:pic>
        <p:nvPicPr>
          <p:cNvPr id="4" name="Google Shape;248;p95">
            <a:extLst>
              <a:ext uri="{FF2B5EF4-FFF2-40B4-BE49-F238E27FC236}">
                <a16:creationId xmlns:a16="http://schemas.microsoft.com/office/drawing/2014/main" id="{DEECAACE-3D31-1B80-3AF5-3258890EEE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6285" b="41720"/>
          <a:stretch/>
        </p:blipFill>
        <p:spPr>
          <a:xfrm>
            <a:off x="3781078" y="2161310"/>
            <a:ext cx="5154664" cy="33588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60622A-BB06-58ED-E49C-0BDDC070D503}"/>
              </a:ext>
            </a:extLst>
          </p:cNvPr>
          <p:cNvSpPr/>
          <p:nvPr/>
        </p:nvSpPr>
        <p:spPr>
          <a:xfrm>
            <a:off x="4576178" y="2724726"/>
            <a:ext cx="2665705" cy="2724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970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30" name="Google Shape;330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Feedforward Neural Network</a:t>
            </a:r>
            <a:br>
              <a:rPr lang="en-US" sz="3600" dirty="0"/>
            </a:br>
            <a:r>
              <a:rPr lang="en-US" sz="3600" dirty="0"/>
              <a:t>(i.e., Two-layer Perceptron)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AA9DC-E9CB-A7FD-F64A-61871B8D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44" y="2091612"/>
            <a:ext cx="7772400" cy="37673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29D27F-FE9F-2B23-96B4-2F67347679C3}"/>
              </a:ext>
            </a:extLst>
          </p:cNvPr>
          <p:cNvSpPr/>
          <p:nvPr/>
        </p:nvSpPr>
        <p:spPr>
          <a:xfrm>
            <a:off x="4773528" y="2011306"/>
            <a:ext cx="2920363" cy="403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C3594-9535-F63A-D881-84A83DD781A6}"/>
              </a:ext>
            </a:extLst>
          </p:cNvPr>
          <p:cNvSpPr txBox="1"/>
          <p:nvPr/>
        </p:nvSpPr>
        <p:spPr>
          <a:xfrm>
            <a:off x="863094" y="1900646"/>
            <a:ext cx="1544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rgbClr val="7A0019"/>
                </a:solidFill>
                <a:latin typeface="Titillium Web" panose="00000500000000000000" pitchFamily="2" charset="0"/>
              </a:rPr>
              <a:t>HW1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314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30" name="Google Shape;330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Finetuning from pretrained weights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AA9DC-E9CB-A7FD-F64A-61871B8D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44" y="2091612"/>
            <a:ext cx="7772400" cy="37673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29D27F-FE9F-2B23-96B4-2F67347679C3}"/>
              </a:ext>
            </a:extLst>
          </p:cNvPr>
          <p:cNvSpPr/>
          <p:nvPr/>
        </p:nvSpPr>
        <p:spPr>
          <a:xfrm>
            <a:off x="4773528" y="2011306"/>
            <a:ext cx="2920363" cy="403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C3594-9535-F63A-D881-84A83DD781A6}"/>
              </a:ext>
            </a:extLst>
          </p:cNvPr>
          <p:cNvSpPr txBox="1"/>
          <p:nvPr/>
        </p:nvSpPr>
        <p:spPr>
          <a:xfrm>
            <a:off x="863094" y="1900646"/>
            <a:ext cx="1544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rgbClr val="7A0019"/>
                </a:solidFill>
                <a:latin typeface="Titillium Web" panose="00000500000000000000" pitchFamily="2" charset="0"/>
              </a:rPr>
              <a:t>HW2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39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30" name="Google Shape;330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Other neural network models</a:t>
            </a:r>
            <a:endParaRPr dirty="0"/>
          </a:p>
        </p:txBody>
      </p:sp>
      <p:sp>
        <p:nvSpPr>
          <p:cNvPr id="332" name="Google Shape;332;p104"/>
          <p:cNvSpPr txBox="1"/>
          <p:nvPr/>
        </p:nvSpPr>
        <p:spPr>
          <a:xfrm>
            <a:off x="1762140" y="2629433"/>
            <a:ext cx="20991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Convolution NN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333" name="Google Shape;333;p104"/>
          <p:cNvSpPr txBox="1"/>
          <p:nvPr/>
        </p:nvSpPr>
        <p:spPr>
          <a:xfrm>
            <a:off x="7935171" y="2711115"/>
            <a:ext cx="2717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Recurrent-NN/LSTM/GRU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34" name="Google Shape;334;p104" descr="RNN, LSTM &amp;amp; GR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7132" y="1170334"/>
            <a:ext cx="4582602" cy="153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4" descr="Frontiers | Classification of Cancer Types Using Graph Convolutional Neural  Networks | Physi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8022" y="3947643"/>
            <a:ext cx="4154519" cy="16491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4"/>
          <p:cNvSpPr txBox="1"/>
          <p:nvPr/>
        </p:nvSpPr>
        <p:spPr>
          <a:xfrm>
            <a:off x="7935171" y="5687666"/>
            <a:ext cx="292966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Graph Convolutional / Neural Network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37" name="Google Shape;337;p104" descr="Recursive (not Recurrent!) Neural Networks in TensorFlow - KDnuggets"/>
          <p:cNvPicPr preferRelativeResize="0"/>
          <p:nvPr/>
        </p:nvPicPr>
        <p:blipFill rotWithShape="1">
          <a:blip r:embed="rId5">
            <a:alphaModFix/>
          </a:blip>
          <a:srcRect t="43586" b="5229"/>
          <a:stretch/>
        </p:blipFill>
        <p:spPr>
          <a:xfrm>
            <a:off x="4609377" y="2298474"/>
            <a:ext cx="2508645" cy="164916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4"/>
          <p:cNvSpPr txBox="1"/>
          <p:nvPr/>
        </p:nvSpPr>
        <p:spPr>
          <a:xfrm>
            <a:off x="4757078" y="4012342"/>
            <a:ext cx="21204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Recursive NN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39" name="Google Shape;339;p104"/>
          <p:cNvPicPr preferRelativeResize="0"/>
          <p:nvPr/>
        </p:nvPicPr>
        <p:blipFill rotWithShape="1">
          <a:blip r:embed="rId6">
            <a:alphaModFix/>
          </a:blip>
          <a:srcRect l="18061" b="52011"/>
          <a:stretch/>
        </p:blipFill>
        <p:spPr>
          <a:xfrm>
            <a:off x="808258" y="1413087"/>
            <a:ext cx="4006874" cy="111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04"/>
          <p:cNvPicPr preferRelativeResize="0"/>
          <p:nvPr/>
        </p:nvPicPr>
        <p:blipFill rotWithShape="1">
          <a:blip r:embed="rId6">
            <a:alphaModFix/>
          </a:blip>
          <a:srcRect l="18061" t="48195"/>
          <a:stretch/>
        </p:blipFill>
        <p:spPr>
          <a:xfrm>
            <a:off x="808258" y="4255449"/>
            <a:ext cx="3958724" cy="11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4"/>
          <p:cNvSpPr txBox="1"/>
          <p:nvPr/>
        </p:nvSpPr>
        <p:spPr>
          <a:xfrm>
            <a:off x="919459" y="5472376"/>
            <a:ext cx="35915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Self-attention / Transformers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/>
      <p:bldP spid="336" grpId="0"/>
      <p:bldP spid="338" grpId="0"/>
      <p:bldP spid="34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55" name="Google Shape;355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Overfitting</a:t>
            </a:r>
            <a:endParaRPr dirty="0"/>
          </a:p>
        </p:txBody>
      </p:sp>
      <p:sp>
        <p:nvSpPr>
          <p:cNvPr id="356" name="Google Shape;356;p106"/>
          <p:cNvSpPr txBox="1">
            <a:spLocks noGrp="1"/>
          </p:cNvSpPr>
          <p:nvPr>
            <p:ph idx="1"/>
          </p:nvPr>
        </p:nvSpPr>
        <p:spPr>
          <a:xfrm>
            <a:off x="198409" y="1447799"/>
            <a:ext cx="6751032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A model that perfectly match the training data that has a problem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It will also </a:t>
            </a:r>
            <a:r>
              <a:rPr lang="en-US" b="1" dirty="0"/>
              <a:t>overfit</a:t>
            </a:r>
            <a:r>
              <a:rPr lang="en-US" dirty="0"/>
              <a:t> to the data, modeling noise</a:t>
            </a:r>
            <a:endParaRPr sz="32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dirty="0"/>
              <a:t>A random word that perfectly predicts y (it happens to only occur in one class) will get a very high weight.</a:t>
            </a:r>
            <a:endParaRPr sz="2800"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dirty="0"/>
              <a:t>Failing to generalize to a test set without this word.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A good model should be able to generalize</a:t>
            </a:r>
            <a:endParaRPr sz="3200" dirty="0"/>
          </a:p>
        </p:txBody>
      </p:sp>
      <p:pic>
        <p:nvPicPr>
          <p:cNvPr id="358" name="Google Shape;358;p106"/>
          <p:cNvPicPr preferRelativeResize="0"/>
          <p:nvPr/>
        </p:nvPicPr>
        <p:blipFill rotWithShape="1">
          <a:blip r:embed="rId3">
            <a:alphaModFix/>
          </a:blip>
          <a:srcRect l="68390"/>
          <a:stretch/>
        </p:blipFill>
        <p:spPr>
          <a:xfrm>
            <a:off x="7273899" y="2293586"/>
            <a:ext cx="4045916" cy="400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8BD029-ACA4-0703-D611-B75157D2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728" y="318388"/>
            <a:ext cx="5212973" cy="176627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46" name="Google Shape;346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Cross validation</a:t>
            </a:r>
            <a:endParaRPr dirty="0"/>
          </a:p>
        </p:txBody>
      </p:sp>
      <p:sp>
        <p:nvSpPr>
          <p:cNvPr id="347" name="Google Shape;347;p105"/>
          <p:cNvSpPr txBox="1">
            <a:spLocks noGrp="1"/>
          </p:cNvSpPr>
          <p:nvPr>
            <p:ph idx="1"/>
          </p:nvPr>
        </p:nvSpPr>
        <p:spPr>
          <a:xfrm>
            <a:off x="198408" y="1447799"/>
            <a:ext cx="5976149" cy="482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Break up “training” data into 5 folds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For each fold</a:t>
            </a:r>
            <a:endParaRPr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000" dirty="0"/>
              <a:t>Choose the fold as a temporary test set</a:t>
            </a:r>
            <a:endParaRPr dirty="0"/>
          </a:p>
          <a:p>
            <a:pPr marL="91440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000" dirty="0"/>
              <a:t>Train on 5 folds, compute performance on test fold</a:t>
            </a:r>
            <a:endParaRPr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Report average performance of the 5 runs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Find the best parameters </a:t>
            </a:r>
            <a:endParaRPr dirty="0"/>
          </a:p>
        </p:txBody>
      </p:sp>
      <p:sp>
        <p:nvSpPr>
          <p:cNvPr id="349" name="Google Shape;349;p105"/>
          <p:cNvSpPr txBox="1"/>
          <p:nvPr/>
        </p:nvSpPr>
        <p:spPr>
          <a:xfrm>
            <a:off x="8358909" y="6117879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https://scikit-learn.org/stable/modules/cross_validation.html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350" name="Google Shape;350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5067" y="1733738"/>
            <a:ext cx="5220652" cy="361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50" name="Google Shape;450;p115"/>
          <p:cNvSpPr txBox="1"/>
          <p:nvPr/>
        </p:nvSpPr>
        <p:spPr>
          <a:xfrm>
            <a:off x="3188249" y="2921189"/>
            <a:ext cx="581550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State of the Art</a:t>
            </a: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456" name="Google Shape;456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3" y="752376"/>
            <a:ext cx="11064234" cy="498478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16"/>
          <p:cNvSpPr txBox="1"/>
          <p:nvPr/>
        </p:nvSpPr>
        <p:spPr>
          <a:xfrm>
            <a:off x="995680" y="383044"/>
            <a:ext cx="6096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https://paperswithcode.com/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58" name="Google Shape;458;p116"/>
          <p:cNvSpPr/>
          <p:nvPr/>
        </p:nvSpPr>
        <p:spPr>
          <a:xfrm rot="-278625">
            <a:off x="6867837" y="3003305"/>
            <a:ext cx="1760262" cy="662151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59" name="Google Shape;459;p116"/>
          <p:cNvSpPr/>
          <p:nvPr/>
        </p:nvSpPr>
        <p:spPr>
          <a:xfrm rot="-278625">
            <a:off x="4845027" y="3187362"/>
            <a:ext cx="1497509" cy="662151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10471638" y="6203666"/>
            <a:ext cx="287741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Examples from Chris Potts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344106" y="98447"/>
            <a:ext cx="11396446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There was an earthquake in California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 team failed to complete physical challenge. (We win/lose!)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They said it would be great.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They said it would be great, and they were great.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They said it would be great, and they were wrong.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Oh, you’re terrible!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Long-suffering fans, bittersweet memories, hilariously embarrassing moments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465" name="Google Shape;465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458" y="373839"/>
            <a:ext cx="8087084" cy="609554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17"/>
          <p:cNvSpPr/>
          <p:nvPr/>
        </p:nvSpPr>
        <p:spPr>
          <a:xfrm>
            <a:off x="4524375" y="247650"/>
            <a:ext cx="1104900" cy="6095542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76" name="Google Shape;476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Robustness of Neural Classifiers</a:t>
            </a:r>
            <a:endParaRPr dirty="0"/>
          </a:p>
        </p:txBody>
      </p:sp>
      <p:sp>
        <p:nvSpPr>
          <p:cNvPr id="478" name="Google Shape;478;p119"/>
          <p:cNvSpPr txBox="1"/>
          <p:nvPr/>
        </p:nvSpPr>
        <p:spPr>
          <a:xfrm>
            <a:off x="6764867" y="6223160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Ribeiro et al., Beyond Accuracy: Behavioral Testing of NLP Models with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CheckList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, ACL 2020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479" name="Google Shape;479;p119"/>
          <p:cNvPicPr preferRelativeResize="0"/>
          <p:nvPr/>
        </p:nvPicPr>
        <p:blipFill rotWithShape="1">
          <a:blip r:embed="rId3">
            <a:alphaModFix/>
          </a:blip>
          <a:srcRect t="1662" b="93490"/>
          <a:stretch/>
        </p:blipFill>
        <p:spPr>
          <a:xfrm>
            <a:off x="1746694" y="2146797"/>
            <a:ext cx="8931907" cy="42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19"/>
          <p:cNvPicPr preferRelativeResize="0"/>
          <p:nvPr/>
        </p:nvPicPr>
        <p:blipFill rotWithShape="1">
          <a:blip r:embed="rId3">
            <a:alphaModFix/>
          </a:blip>
          <a:srcRect t="6535" b="65544"/>
          <a:stretch/>
        </p:blipFill>
        <p:spPr>
          <a:xfrm>
            <a:off x="1746695" y="2587925"/>
            <a:ext cx="8931907" cy="246205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19"/>
          <p:cNvSpPr/>
          <p:nvPr/>
        </p:nvSpPr>
        <p:spPr>
          <a:xfrm>
            <a:off x="7036347" y="1891862"/>
            <a:ext cx="1477031" cy="3289738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82" name="Google Shape;482;p119"/>
          <p:cNvSpPr/>
          <p:nvPr/>
        </p:nvSpPr>
        <p:spPr>
          <a:xfrm>
            <a:off x="8508123" y="1891862"/>
            <a:ext cx="1255988" cy="3289738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87" name="Google Shape;487;p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Robustness of Neural Classifiers</a:t>
            </a:r>
            <a:endParaRPr dirty="0"/>
          </a:p>
        </p:txBody>
      </p:sp>
      <p:sp>
        <p:nvSpPr>
          <p:cNvPr id="489" name="Google Shape;489;p120"/>
          <p:cNvSpPr txBox="1"/>
          <p:nvPr/>
        </p:nvSpPr>
        <p:spPr>
          <a:xfrm>
            <a:off x="6764867" y="6223160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Ribeiro et al., Beyond Accuracy: Behavioral Testing of NLP Models with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CheckList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, ACL 2020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490" name="Google Shape;490;p120"/>
          <p:cNvPicPr preferRelativeResize="0"/>
          <p:nvPr/>
        </p:nvPicPr>
        <p:blipFill rotWithShape="1">
          <a:blip r:embed="rId3">
            <a:alphaModFix/>
          </a:blip>
          <a:srcRect t="33714" b="33831"/>
          <a:stretch/>
        </p:blipFill>
        <p:spPr>
          <a:xfrm>
            <a:off x="1630046" y="2386942"/>
            <a:ext cx="8931907" cy="286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20"/>
          <p:cNvPicPr preferRelativeResize="0"/>
          <p:nvPr/>
        </p:nvPicPr>
        <p:blipFill rotWithShape="1">
          <a:blip r:embed="rId3">
            <a:alphaModFix/>
          </a:blip>
          <a:srcRect t="1662" b="93490"/>
          <a:stretch/>
        </p:blipFill>
        <p:spPr>
          <a:xfrm>
            <a:off x="1630046" y="1995055"/>
            <a:ext cx="8931907" cy="4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20"/>
          <p:cNvSpPr/>
          <p:nvPr/>
        </p:nvSpPr>
        <p:spPr>
          <a:xfrm>
            <a:off x="7036347" y="1891862"/>
            <a:ext cx="1308867" cy="3668110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493" name="Google Shape;493;p120"/>
          <p:cNvSpPr/>
          <p:nvPr/>
        </p:nvSpPr>
        <p:spPr>
          <a:xfrm>
            <a:off x="8345214" y="1891862"/>
            <a:ext cx="1308867" cy="3668110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98" name="Google Shape;498;p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Robustness of Neural Classifiers</a:t>
            </a:r>
            <a:endParaRPr dirty="0"/>
          </a:p>
        </p:txBody>
      </p:sp>
      <p:sp>
        <p:nvSpPr>
          <p:cNvPr id="500" name="Google Shape;500;p121"/>
          <p:cNvSpPr txBox="1"/>
          <p:nvPr/>
        </p:nvSpPr>
        <p:spPr>
          <a:xfrm>
            <a:off x="6764867" y="6223160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Ribeiro et al., Beyond Accuracy: Behavioral Testing of NLP Models with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CheckList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, ACL 2020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pic>
        <p:nvPicPr>
          <p:cNvPr id="501" name="Google Shape;501;p121"/>
          <p:cNvPicPr preferRelativeResize="0"/>
          <p:nvPr/>
        </p:nvPicPr>
        <p:blipFill rotWithShape="1">
          <a:blip r:embed="rId3">
            <a:alphaModFix/>
          </a:blip>
          <a:srcRect t="65631" b="2451"/>
          <a:stretch/>
        </p:blipFill>
        <p:spPr>
          <a:xfrm>
            <a:off x="1630046" y="2348641"/>
            <a:ext cx="8931907" cy="281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21"/>
          <p:cNvPicPr preferRelativeResize="0"/>
          <p:nvPr/>
        </p:nvPicPr>
        <p:blipFill rotWithShape="1">
          <a:blip r:embed="rId3">
            <a:alphaModFix/>
          </a:blip>
          <a:srcRect t="1662" b="93490"/>
          <a:stretch/>
        </p:blipFill>
        <p:spPr>
          <a:xfrm>
            <a:off x="1630046" y="1995055"/>
            <a:ext cx="8931907" cy="42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21"/>
          <p:cNvSpPr/>
          <p:nvPr/>
        </p:nvSpPr>
        <p:spPr>
          <a:xfrm>
            <a:off x="7010400" y="1694908"/>
            <a:ext cx="1308867" cy="3668110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04" name="Google Shape;504;p121"/>
          <p:cNvSpPr/>
          <p:nvPr/>
        </p:nvSpPr>
        <p:spPr>
          <a:xfrm>
            <a:off x="8319267" y="1694908"/>
            <a:ext cx="1308867" cy="3668110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516" name="Google Shape;516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458" y="373839"/>
            <a:ext cx="8087084" cy="609554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124"/>
          <p:cNvSpPr/>
          <p:nvPr/>
        </p:nvSpPr>
        <p:spPr>
          <a:xfrm>
            <a:off x="2052458" y="695326"/>
            <a:ext cx="2005192" cy="685800"/>
          </a:xfrm>
          <a:prstGeom prst="rect">
            <a:avLst/>
          </a:prstGeom>
          <a:noFill/>
          <a:ln w="38100" cap="flat" cmpd="sng">
            <a:solidFill>
              <a:srgbClr val="9B40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22" name="Google Shape;52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dirty="0"/>
              <a:t>Interpretability: why? learning dataset, not task</a:t>
            </a:r>
            <a:endParaRPr dirty="0"/>
          </a:p>
        </p:txBody>
      </p:sp>
      <p:sp>
        <p:nvSpPr>
          <p:cNvPr id="524" name="Google Shape;524;p14"/>
          <p:cNvSpPr txBox="1"/>
          <p:nvPr/>
        </p:nvSpPr>
        <p:spPr>
          <a:xfrm>
            <a:off x="6325319" y="6211075"/>
            <a:ext cx="60945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Hayati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et al., Does BERT Learn as Humans Perceive? Understanding Linguistic Styles through Lexica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25" name="Google Shape;525;p14"/>
          <p:cNvSpPr/>
          <p:nvPr/>
        </p:nvSpPr>
        <p:spPr>
          <a:xfrm>
            <a:off x="2287082" y="4847766"/>
            <a:ext cx="529500" cy="447000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26" name="Google Shape;526;p14"/>
          <p:cNvSpPr txBox="1"/>
          <p:nvPr/>
        </p:nvSpPr>
        <p:spPr>
          <a:xfrm>
            <a:off x="2856393" y="4845153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Human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14"/>
          <p:cNvSpPr/>
          <p:nvPr/>
        </p:nvSpPr>
        <p:spPr>
          <a:xfrm>
            <a:off x="5795819" y="4870953"/>
            <a:ext cx="529500" cy="447000"/>
          </a:xfrm>
          <a:prstGeom prst="rect">
            <a:avLst/>
          </a:prstGeom>
          <a:solidFill>
            <a:srgbClr val="1BE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28" name="Google Shape;528;p14"/>
          <p:cNvSpPr txBox="1"/>
          <p:nvPr/>
        </p:nvSpPr>
        <p:spPr>
          <a:xfrm>
            <a:off x="6365134" y="4846465"/>
            <a:ext cx="106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BERT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p14"/>
          <p:cNvSpPr/>
          <p:nvPr/>
        </p:nvSpPr>
        <p:spPr>
          <a:xfrm>
            <a:off x="8883244" y="4860409"/>
            <a:ext cx="529500" cy="447000"/>
          </a:xfrm>
          <a:prstGeom prst="rect">
            <a:avLst/>
          </a:prstGeom>
          <a:solidFill>
            <a:srgbClr val="C8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DDCEFF"/>
              </a:highlight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30" name="Google Shape;530;p14"/>
          <p:cNvSpPr txBox="1"/>
          <p:nvPr/>
        </p:nvSpPr>
        <p:spPr>
          <a:xfrm>
            <a:off x="9419934" y="4847572"/>
            <a:ext cx="106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Both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1" name="Google Shape;5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489" y="4921780"/>
            <a:ext cx="313800" cy="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494" y="4913678"/>
            <a:ext cx="321900" cy="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4"/>
          <p:cNvSpPr/>
          <p:nvPr/>
        </p:nvSpPr>
        <p:spPr>
          <a:xfrm>
            <a:off x="1703800" y="2560759"/>
            <a:ext cx="8410018" cy="152171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34" name="Google Shape;534;p14"/>
          <p:cNvSpPr txBox="1"/>
          <p:nvPr/>
        </p:nvSpPr>
        <p:spPr>
          <a:xfrm>
            <a:off x="2001950" y="2822850"/>
            <a:ext cx="79290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95F1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DFA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will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E1E1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understand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95F1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1BE1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decline, but would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95F1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very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DFA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much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E1E1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like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95F1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to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DCEFF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accept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E1E1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0F0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I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0F0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E1E1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nominate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0F0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0F0"/>
                </a:highlight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you?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0F0"/>
              </a:highlight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Google Shape;535;p14"/>
          <p:cNvSpPr txBox="1"/>
          <p:nvPr/>
        </p:nvSpPr>
        <p:spPr>
          <a:xfrm>
            <a:off x="1683064" y="1657350"/>
            <a:ext cx="10508936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Human: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Polite</a:t>
            </a:r>
            <a:r>
              <a: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					</a:t>
            </a:r>
            <a:r>
              <a: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BERT:</a:t>
            </a: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Polite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50" name="Google Shape;450;p115"/>
          <p:cNvSpPr txBox="1"/>
          <p:nvPr/>
        </p:nvSpPr>
        <p:spPr>
          <a:xfrm>
            <a:off x="3047144" y="2335586"/>
            <a:ext cx="581550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Run yourself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" panose="00000500000000000000" pitchFamily="2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69973-3B4E-5CEC-71D8-AE9FEDA537FE}"/>
              </a:ext>
            </a:extLst>
          </p:cNvPr>
          <p:cNvSpPr txBox="1"/>
          <p:nvPr/>
        </p:nvSpPr>
        <p:spPr>
          <a:xfrm>
            <a:off x="4415589" y="3861761"/>
            <a:ext cx="6097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  <a:hlinkClick r:id="rId3"/>
              </a:rPr>
              <a:t>https://huggingface.co/datasets/sst2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 Web" panose="00000500000000000000" pitchFamily="2" charset="0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532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40" name="Google Shape;540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541" name="Google Shape;541;p1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Various applications using sentiment analysis in political and social sciences, stock market prediction, advertising, etc.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Sentiment of text is reflection of the speaker's private state, which is hardly </a:t>
            </a:r>
            <a:r>
              <a:rPr lang="en-US" i="1" dirty="0"/>
              <a:t>observable</a:t>
            </a:r>
            <a:r>
              <a:rPr lang="en-US" dirty="0"/>
              <a:t>.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Lexicon dictionaries have limitations, because sentiment is </a:t>
            </a:r>
            <a:r>
              <a:rPr lang="en-US" i="1" dirty="0"/>
              <a:t>contextual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Sentiment + X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Modern deep representations perform better but are hard to </a:t>
            </a:r>
            <a:r>
              <a:rPr lang="en-US" i="1" dirty="0"/>
              <a:t>interpret, </a:t>
            </a:r>
            <a:r>
              <a:rPr lang="en-US" dirty="0"/>
              <a:t>and easy to be </a:t>
            </a:r>
            <a:r>
              <a:rPr lang="en-US" i="1" dirty="0"/>
              <a:t>biased</a:t>
            </a:r>
            <a:r>
              <a:rPr lang="en-US" dirty="0"/>
              <a:t> to the dataset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97.5 accuracy on SST2, but poor </a:t>
            </a:r>
            <a:r>
              <a:rPr lang="en-US" i="1" dirty="0"/>
              <a:t>robustness</a:t>
            </a:r>
            <a:r>
              <a:rPr lang="en-US" dirty="0"/>
              <a:t> in practice</a:t>
            </a:r>
            <a:endParaRPr sz="3200" dirty="0"/>
          </a:p>
          <a:p>
            <a:pPr marL="45720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47" name="Google Shape;547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Questions</a:t>
            </a:r>
            <a:endParaRPr dirty="0"/>
          </a:p>
        </p:txBody>
      </p:sp>
      <p:sp>
        <p:nvSpPr>
          <p:cNvPr id="548" name="Google Shape;548;p1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Is there any way to take advantages from both the classical dictionary based method and modern neural model? 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How can we evaluate and improve robustness of the model? How can we collect even more challenging samples that the current best model can’t predict well? 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How can we make black-box deep learning models to be more interpretable?</a:t>
            </a:r>
            <a:endParaRPr sz="3200" dirty="0"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❑"/>
            </a:pPr>
            <a:r>
              <a:rPr lang="en-US" dirty="0"/>
              <a:t> Is benchmarking/leader-boarding a good practice for evaluation? If not, what is the solution?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Scherer Typology of Affective States</a:t>
            </a:r>
            <a:endParaRPr dirty="0"/>
          </a:p>
        </p:txBody>
      </p:sp>
      <p:sp>
        <p:nvSpPr>
          <p:cNvPr id="447" name="Google Shape;447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sz="2400" b="1" dirty="0"/>
              <a:t>Emotion</a:t>
            </a:r>
            <a:r>
              <a:rPr lang="en-US" sz="2400" dirty="0"/>
              <a:t>: brief organically synchronized … evaluation of a major event</a:t>
            </a:r>
            <a:endParaRPr sz="3200" dirty="0"/>
          </a:p>
          <a:p>
            <a:pPr lvl="1"/>
            <a:r>
              <a:rPr lang="en-US" sz="2000" dirty="0"/>
              <a:t>angry, sad, joyful, fearful, ashamed, proud, elated </a:t>
            </a:r>
            <a:endParaRPr sz="1100" dirty="0"/>
          </a:p>
          <a:p>
            <a:r>
              <a:rPr lang="en-US" sz="2400" b="1" dirty="0"/>
              <a:t>Mood</a:t>
            </a:r>
            <a:r>
              <a:rPr lang="en-US" sz="2400" dirty="0"/>
              <a:t>: diffuse non-caused low-intensity long-duration change in subjective feeling </a:t>
            </a:r>
            <a:endParaRPr sz="3200" dirty="0"/>
          </a:p>
          <a:p>
            <a:pPr lvl="1"/>
            <a:r>
              <a:rPr lang="en-US" sz="2000" dirty="0"/>
              <a:t>cheerful, gloomy, irritable, listless, depressed, buoyant</a:t>
            </a:r>
            <a:endParaRPr sz="1100" dirty="0"/>
          </a:p>
          <a:p>
            <a:r>
              <a:rPr lang="en-US" sz="2400" b="1" dirty="0"/>
              <a:t>Attitudes</a:t>
            </a:r>
            <a:r>
              <a:rPr lang="en-US" sz="2400" dirty="0"/>
              <a:t>: enduring, affectively colored beliefs, dispositions towards objects or persons </a:t>
            </a:r>
            <a:endParaRPr lang="en-US" sz="3200" dirty="0"/>
          </a:p>
          <a:p>
            <a:pPr lvl="1"/>
            <a:r>
              <a:rPr lang="en-US" sz="2000" dirty="0"/>
              <a:t>liking, loving, hating, valuing, desiring </a:t>
            </a:r>
            <a:endParaRPr lang="en-US" sz="1100" dirty="0"/>
          </a:p>
          <a:p>
            <a:r>
              <a:rPr lang="en-US" sz="2400" b="1" dirty="0"/>
              <a:t>Interpersonal stances</a:t>
            </a:r>
            <a:r>
              <a:rPr lang="en-US" sz="2400" dirty="0"/>
              <a:t>: affective stance toward another person in a specific interaction</a:t>
            </a:r>
            <a:endParaRPr lang="en-US" sz="3200" dirty="0"/>
          </a:p>
          <a:p>
            <a:pPr lvl="1"/>
            <a:r>
              <a:rPr lang="en-US" sz="2000" dirty="0"/>
              <a:t>friendly, flirtatious, distant, cold, warm, supportive, contemptuous </a:t>
            </a:r>
            <a:endParaRPr lang="en-US" sz="1100" dirty="0"/>
          </a:p>
          <a:p>
            <a:r>
              <a:rPr lang="en-US" sz="2400" b="1" dirty="0"/>
              <a:t>Personality</a:t>
            </a:r>
            <a:r>
              <a:rPr lang="en-US" sz="2400" dirty="0"/>
              <a:t> </a:t>
            </a:r>
            <a:r>
              <a:rPr lang="en-US" sz="2400" b="1" dirty="0"/>
              <a:t>traits</a:t>
            </a:r>
            <a:r>
              <a:rPr lang="en-US" sz="2400" dirty="0"/>
              <a:t>: stable personality dispositions and typical behavior tendencies</a:t>
            </a:r>
            <a:endParaRPr sz="3200" dirty="0"/>
          </a:p>
          <a:p>
            <a:pPr lvl="1"/>
            <a:r>
              <a:rPr lang="en-US" sz="1800" dirty="0"/>
              <a:t>nervous, anxious, reckless, morose, hostile, jealous</a:t>
            </a:r>
            <a:endParaRPr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VP-regents-PowerPoint-HD-3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itillium Web"/>
        <a:ea typeface="Titillium Web"/>
        <a:cs typeface=""/>
      </a:majorFont>
      <a:minorFont>
        <a:latin typeface="Titillium Web"/>
        <a:ea typeface="Titillium We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2681</Words>
  <Application>Microsoft Macintosh PowerPoint</Application>
  <PresentationFormat>Widescreen</PresentationFormat>
  <Paragraphs>489</Paragraphs>
  <Slides>88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Titillium Web</vt:lpstr>
      <vt:lpstr>Century Gothic</vt:lpstr>
      <vt:lpstr>Cambria Math</vt:lpstr>
      <vt:lpstr>Calibri</vt:lpstr>
      <vt:lpstr>Noto Sans Symbols</vt:lpstr>
      <vt:lpstr>Corbel</vt:lpstr>
      <vt:lpstr>Pacifico</vt:lpstr>
      <vt:lpstr>Courier New</vt:lpstr>
      <vt:lpstr>Caveat</vt:lpstr>
      <vt:lpstr>Arial</vt:lpstr>
      <vt:lpstr>1_SVP-regents-PowerPoint-HD-3</vt:lpstr>
      <vt:lpstr>CSCI 5541: Natural Language Processing</vt:lpstr>
      <vt:lpstr>Announcements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Scherer Typology of Affective States</vt:lpstr>
      <vt:lpstr>Difficulty of task</vt:lpstr>
      <vt:lpstr>What makes reviews hard to classify? Subtlety</vt:lpstr>
      <vt:lpstr>What makes reviews hard to classify? Thwarted expectations and ordering effects</vt:lpstr>
      <vt:lpstr>What makes reviews hard to classify? Subjectivity and degree of sentiment</vt:lpstr>
      <vt:lpstr>Why is sentiment analysis hard ?</vt:lpstr>
      <vt:lpstr>Related Tasks</vt:lpstr>
      <vt:lpstr>PowerPoint Presentation</vt:lpstr>
      <vt:lpstr>Supervised Learning</vt:lpstr>
      <vt:lpstr>Learning f(x)</vt:lpstr>
      <vt:lpstr>Representation of data (x)</vt:lpstr>
      <vt:lpstr>Sentiment Dictionaries</vt:lpstr>
      <vt:lpstr>Dictionary Counting</vt:lpstr>
      <vt:lpstr>PowerPoint Presentation</vt:lpstr>
      <vt:lpstr>Representation of data (x)</vt:lpstr>
      <vt:lpstr>Bag of words</vt:lpstr>
      <vt:lpstr>PowerPoint Presentation</vt:lpstr>
      <vt:lpstr>Representation of data (x)</vt:lpstr>
      <vt:lpstr>Linguistic Structures</vt:lpstr>
      <vt:lpstr>PowerPoint Presentation</vt:lpstr>
      <vt:lpstr>How to implement f(x)=y using Python?</vt:lpstr>
      <vt:lpstr>Classification vs Regression</vt:lpstr>
      <vt:lpstr>PowerPoint Presentation</vt:lpstr>
      <vt:lpstr>PowerPoint Presentation</vt:lpstr>
      <vt:lpstr>Probability 101: Logit(P) and Logistic Regression</vt:lpstr>
      <vt:lpstr>Logistic regression</vt:lpstr>
      <vt:lpstr>Binary logistic regression</vt:lpstr>
      <vt:lpstr>Binary logistic regression</vt:lpstr>
      <vt:lpstr> </vt:lpstr>
      <vt:lpstr>Logistic regression</vt:lpstr>
      <vt:lpstr>Logistic regression</vt:lpstr>
      <vt:lpstr>Gradient Descent (why does it work)</vt:lpstr>
      <vt:lpstr>PowerPoint Presentation</vt:lpstr>
      <vt:lpstr>PowerPoint Presentation</vt:lpstr>
      <vt:lpstr>The Final Logistic Classifier</vt:lpstr>
      <vt:lpstr>How to implement f(x)=y using Python?</vt:lpstr>
      <vt:lpstr>Representation of data (x)</vt:lpstr>
      <vt:lpstr>Representation of data (x)</vt:lpstr>
      <vt:lpstr>PowerPoint Presentation</vt:lpstr>
      <vt:lpstr>Neural Networks</vt:lpstr>
      <vt:lpstr>Recap: Logistic regression</vt:lpstr>
      <vt:lpstr>Feedforward neural network</vt:lpstr>
      <vt:lpstr>PowerPoint Presentation</vt:lpstr>
      <vt:lpstr>MLP: Relations with logistic regression</vt:lpstr>
      <vt:lpstr>PowerPoint Presentation</vt:lpstr>
      <vt:lpstr>PowerPoint Presentation</vt:lpstr>
      <vt:lpstr>Activation functions</vt:lpstr>
      <vt:lpstr>Activation functions</vt:lpstr>
      <vt:lpstr>Activation functions</vt:lpstr>
      <vt:lpstr>Non-linearities (i.e., f): why they’re needed?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Chain rule</vt:lpstr>
      <vt:lpstr>Forward and Backward Propagation</vt:lpstr>
      <vt:lpstr>Backpropagation</vt:lpstr>
      <vt:lpstr>PowerPoint Presentation</vt:lpstr>
      <vt:lpstr>PowerPoint Presentation</vt:lpstr>
      <vt:lpstr>PowerPoint Presentation</vt:lpstr>
      <vt:lpstr>Other tricks in neural network training</vt:lpstr>
      <vt:lpstr>Feedforward Neural Network (i.e., Single-layer Perceptron)</vt:lpstr>
      <vt:lpstr>Feedforward Neural Network (i.e., Two-layer Perceptron)</vt:lpstr>
      <vt:lpstr>Finetuning from pretrained weights</vt:lpstr>
      <vt:lpstr>Other neural network models</vt:lpstr>
      <vt:lpstr>Overfitting</vt:lpstr>
      <vt:lpstr>Cross validation</vt:lpstr>
      <vt:lpstr>PowerPoint Presentation</vt:lpstr>
      <vt:lpstr>PowerPoint Presentation</vt:lpstr>
      <vt:lpstr>PowerPoint Presentation</vt:lpstr>
      <vt:lpstr>Robustness of Neural Classifiers</vt:lpstr>
      <vt:lpstr>Robustness of Neural Classifiers</vt:lpstr>
      <vt:lpstr>Robustness of Neural Classifiers</vt:lpstr>
      <vt:lpstr>PowerPoint Presentation</vt:lpstr>
      <vt:lpstr>Interpretability: why? learning dataset, not task</vt:lpstr>
      <vt:lpstr>PowerPoint Presentation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Dongyeop Kang</dc:creator>
  <cp:lastModifiedBy>James T Mooney</cp:lastModifiedBy>
  <cp:revision>16</cp:revision>
  <dcterms:created xsi:type="dcterms:W3CDTF">2022-01-17T01:36:21Z</dcterms:created>
  <dcterms:modified xsi:type="dcterms:W3CDTF">2025-01-28T21:52:11Z</dcterms:modified>
</cp:coreProperties>
</file>